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29LT Adir Semi-Bold" panose="020B0604020202020204" charset="-78"/>
      <p:regular r:id="rId18"/>
    </p:embeddedFon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Glacial Indifference Bold" panose="020B0604020202020204" charset="0"/>
      <p:regular r:id="rId24"/>
    </p:embeddedFont>
    <p:embeddedFont>
      <p:font typeface="Grand Cru S" panose="020B0604020202020204" charset="0"/>
      <p:regular r:id="rId25"/>
    </p:embeddedFont>
    <p:embeddedFont>
      <p:font typeface="Grand Cru S Bold" panose="020B0604020202020204" charset="0"/>
      <p:regular r:id="rId26"/>
    </p:embeddedFont>
    <p:embeddedFont>
      <p:font typeface="Questrial" pitchFamily="2" charset="0"/>
      <p:regular r:id="rId27"/>
    </p:embeddedFont>
    <p:embeddedFont>
      <p:font typeface="Tw Cen MT Condensed Extra Bold" panose="020B0803020202020204" pitchFamily="3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94524-FFDD-4A89-BBA0-26999C5F0B1E}" v="30" dt="2023-12-20T09:51:24.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4622" autoAdjust="0"/>
  </p:normalViewPr>
  <p:slideViewPr>
    <p:cSldViewPr>
      <p:cViewPr>
        <p:scale>
          <a:sx n="50" d="100"/>
          <a:sy n="50" d="100"/>
        </p:scale>
        <p:origin x="1301" y="38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mya Ranjan" userId="8d51acd54cdd045b" providerId="LiveId" clId="{60294524-FFDD-4A89-BBA0-26999C5F0B1E}"/>
    <pc:docChg chg="custSel modSld sldOrd">
      <pc:chgData name="Soumya Ranjan" userId="8d51acd54cdd045b" providerId="LiveId" clId="{60294524-FFDD-4A89-BBA0-26999C5F0B1E}" dt="2023-12-20T09:53:02.158" v="127"/>
      <pc:docMkLst>
        <pc:docMk/>
      </pc:docMkLst>
      <pc:sldChg chg="addSp modSp mod modTransition">
        <pc:chgData name="Soumya Ranjan" userId="8d51acd54cdd045b" providerId="LiveId" clId="{60294524-FFDD-4A89-BBA0-26999C5F0B1E}" dt="2023-12-20T09:33:13.570" v="112" actId="1076"/>
        <pc:sldMkLst>
          <pc:docMk/>
          <pc:sldMk cId="0" sldId="256"/>
        </pc:sldMkLst>
        <pc:spChg chg="add mod">
          <ac:chgData name="Soumya Ranjan" userId="8d51acd54cdd045b" providerId="LiveId" clId="{60294524-FFDD-4A89-BBA0-26999C5F0B1E}" dt="2023-12-20T09:33:13.570" v="112" actId="1076"/>
          <ac:spMkLst>
            <pc:docMk/>
            <pc:sldMk cId="0" sldId="256"/>
            <ac:spMk id="19" creationId="{B288C1D4-8D33-FC1A-D765-B223224DD61F}"/>
          </ac:spMkLst>
        </pc:spChg>
      </pc:sldChg>
      <pc:sldChg chg="ord modTransition">
        <pc:chgData name="Soumya Ranjan" userId="8d51acd54cdd045b" providerId="LiveId" clId="{60294524-FFDD-4A89-BBA0-26999C5F0B1E}" dt="2023-12-20T09:20:25.677" v="10"/>
        <pc:sldMkLst>
          <pc:docMk/>
          <pc:sldMk cId="0" sldId="257"/>
        </pc:sldMkLst>
      </pc:sldChg>
      <pc:sldChg chg="modSp mod modTransition">
        <pc:chgData name="Soumya Ranjan" userId="8d51acd54cdd045b" providerId="LiveId" clId="{60294524-FFDD-4A89-BBA0-26999C5F0B1E}" dt="2023-12-20T09:20:16.717" v="6"/>
        <pc:sldMkLst>
          <pc:docMk/>
          <pc:sldMk cId="0" sldId="258"/>
        </pc:sldMkLst>
        <pc:spChg chg="mod">
          <ac:chgData name="Soumya Ranjan" userId="8d51acd54cdd045b" providerId="LiveId" clId="{60294524-FFDD-4A89-BBA0-26999C5F0B1E}" dt="2023-12-20T09:14:44.771" v="3" actId="313"/>
          <ac:spMkLst>
            <pc:docMk/>
            <pc:sldMk cId="0" sldId="258"/>
            <ac:spMk id="14" creationId="{00000000-0000-0000-0000-000000000000}"/>
          </ac:spMkLst>
        </pc:spChg>
      </pc:sldChg>
      <pc:sldChg chg="modTransition">
        <pc:chgData name="Soumya Ranjan" userId="8d51acd54cdd045b" providerId="LiveId" clId="{60294524-FFDD-4A89-BBA0-26999C5F0B1E}" dt="2023-12-20T09:19:58.059" v="5"/>
        <pc:sldMkLst>
          <pc:docMk/>
          <pc:sldMk cId="0" sldId="259"/>
        </pc:sldMkLst>
      </pc:sldChg>
      <pc:sldChg chg="modTransition">
        <pc:chgData name="Soumya Ranjan" userId="8d51acd54cdd045b" providerId="LiveId" clId="{60294524-FFDD-4A89-BBA0-26999C5F0B1E}" dt="2023-12-20T09:19:55.179" v="4"/>
        <pc:sldMkLst>
          <pc:docMk/>
          <pc:sldMk cId="0" sldId="260"/>
        </pc:sldMkLst>
      </pc:sldChg>
      <pc:sldChg chg="modTransition">
        <pc:chgData name="Soumya Ranjan" userId="8d51acd54cdd045b" providerId="LiveId" clId="{60294524-FFDD-4A89-BBA0-26999C5F0B1E}" dt="2023-12-20T09:20:36.519" v="11"/>
        <pc:sldMkLst>
          <pc:docMk/>
          <pc:sldMk cId="0" sldId="261"/>
        </pc:sldMkLst>
      </pc:sldChg>
      <pc:sldChg chg="modTransition">
        <pc:chgData name="Soumya Ranjan" userId="8d51acd54cdd045b" providerId="LiveId" clId="{60294524-FFDD-4A89-BBA0-26999C5F0B1E}" dt="2023-12-20T09:20:41.918" v="12"/>
        <pc:sldMkLst>
          <pc:docMk/>
          <pc:sldMk cId="0" sldId="262"/>
        </pc:sldMkLst>
      </pc:sldChg>
      <pc:sldChg chg="modTransition">
        <pc:chgData name="Soumya Ranjan" userId="8d51acd54cdd045b" providerId="LiveId" clId="{60294524-FFDD-4A89-BBA0-26999C5F0B1E}" dt="2023-12-20T09:21:02.049" v="13"/>
        <pc:sldMkLst>
          <pc:docMk/>
          <pc:sldMk cId="0" sldId="263"/>
        </pc:sldMkLst>
      </pc:sldChg>
      <pc:sldChg chg="modTransition">
        <pc:chgData name="Soumya Ranjan" userId="8d51acd54cdd045b" providerId="LiveId" clId="{60294524-FFDD-4A89-BBA0-26999C5F0B1E}" dt="2023-12-20T09:21:07.245" v="14"/>
        <pc:sldMkLst>
          <pc:docMk/>
          <pc:sldMk cId="0" sldId="264"/>
        </pc:sldMkLst>
      </pc:sldChg>
      <pc:sldChg chg="modTransition">
        <pc:chgData name="Soumya Ranjan" userId="8d51acd54cdd045b" providerId="LiveId" clId="{60294524-FFDD-4A89-BBA0-26999C5F0B1E}" dt="2023-12-20T09:21:22.191" v="15"/>
        <pc:sldMkLst>
          <pc:docMk/>
          <pc:sldMk cId="0" sldId="265"/>
        </pc:sldMkLst>
      </pc:sldChg>
      <pc:sldChg chg="modTransition">
        <pc:chgData name="Soumya Ranjan" userId="8d51acd54cdd045b" providerId="LiveId" clId="{60294524-FFDD-4A89-BBA0-26999C5F0B1E}" dt="2023-12-20T09:21:25.491" v="16"/>
        <pc:sldMkLst>
          <pc:docMk/>
          <pc:sldMk cId="0" sldId="266"/>
        </pc:sldMkLst>
      </pc:sldChg>
      <pc:sldChg chg="modTransition">
        <pc:chgData name="Soumya Ranjan" userId="8d51acd54cdd045b" providerId="LiveId" clId="{60294524-FFDD-4A89-BBA0-26999C5F0B1E}" dt="2023-12-20T09:21:30.441" v="17"/>
        <pc:sldMkLst>
          <pc:docMk/>
          <pc:sldMk cId="0" sldId="267"/>
        </pc:sldMkLst>
      </pc:sldChg>
      <pc:sldChg chg="modTransition">
        <pc:chgData name="Soumya Ranjan" userId="8d51acd54cdd045b" providerId="LiveId" clId="{60294524-FFDD-4A89-BBA0-26999C5F0B1E}" dt="2023-12-20T09:21:34.633" v="18"/>
        <pc:sldMkLst>
          <pc:docMk/>
          <pc:sldMk cId="0" sldId="268"/>
        </pc:sldMkLst>
      </pc:sldChg>
      <pc:sldChg chg="modTransition">
        <pc:chgData name="Soumya Ranjan" userId="8d51acd54cdd045b" providerId="LiveId" clId="{60294524-FFDD-4A89-BBA0-26999C5F0B1E}" dt="2023-12-20T09:21:39.505" v="19"/>
        <pc:sldMkLst>
          <pc:docMk/>
          <pc:sldMk cId="0" sldId="269"/>
        </pc:sldMkLst>
      </pc:sldChg>
      <pc:sldChg chg="ord modTransition">
        <pc:chgData name="Soumya Ranjan" userId="8d51acd54cdd045b" providerId="LiveId" clId="{60294524-FFDD-4A89-BBA0-26999C5F0B1E}" dt="2023-12-20T09:53:02.158" v="127"/>
        <pc:sldMkLst>
          <pc:docMk/>
          <pc:sldMk cId="0" sldId="270"/>
        </pc:sldMkLst>
      </pc:sldChg>
      <pc:sldChg chg="modTransition">
        <pc:chgData name="Soumya Ranjan" userId="8d51acd54cdd045b" providerId="LiveId" clId="{60294524-FFDD-4A89-BBA0-26999C5F0B1E}" dt="2023-12-20T09:51:24.570" v="125"/>
        <pc:sldMkLst>
          <pc:docMk/>
          <pc:sldMk cId="0"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4104662" y="2832967"/>
            <a:ext cx="2738459" cy="3218346"/>
          </a:xfrm>
          <a:custGeom>
            <a:avLst/>
            <a:gdLst/>
            <a:ahLst/>
            <a:cxnLst/>
            <a:rect l="l" t="t" r="r" b="b"/>
            <a:pathLst>
              <a:path w="2738459" h="3218346">
                <a:moveTo>
                  <a:pt x="0" y="0"/>
                </a:moveTo>
                <a:lnTo>
                  <a:pt x="2738459" y="0"/>
                </a:lnTo>
                <a:lnTo>
                  <a:pt x="2738459" y="3218346"/>
                </a:lnTo>
                <a:lnTo>
                  <a:pt x="0" y="3218346"/>
                </a:lnTo>
                <a:lnTo>
                  <a:pt x="0" y="0"/>
                </a:lnTo>
                <a:close/>
              </a:path>
            </a:pathLst>
          </a:custGeom>
          <a:blipFill>
            <a:blip r:embed="rId2"/>
            <a:stretch>
              <a:fillRect l="-13034" t="-4432" r="-16589" b="-5864"/>
            </a:stretch>
          </a:blipFill>
        </p:spPr>
      </p:sp>
      <p:sp>
        <p:nvSpPr>
          <p:cNvPr id="10" name="Freeform 10"/>
          <p:cNvSpPr/>
          <p:nvPr/>
        </p:nvSpPr>
        <p:spPr>
          <a:xfrm rot="-3878630">
            <a:off x="3680702" y="1471233"/>
            <a:ext cx="2034541" cy="1667625"/>
          </a:xfrm>
          <a:custGeom>
            <a:avLst/>
            <a:gdLst/>
            <a:ahLst/>
            <a:cxnLst/>
            <a:rect l="l" t="t" r="r" b="b"/>
            <a:pathLst>
              <a:path w="2034541" h="1667625">
                <a:moveTo>
                  <a:pt x="0" y="0"/>
                </a:moveTo>
                <a:lnTo>
                  <a:pt x="2034540" y="0"/>
                </a:lnTo>
                <a:lnTo>
                  <a:pt x="2034540"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3173931" y="6293853"/>
            <a:ext cx="4242992" cy="2681983"/>
          </a:xfrm>
          <a:custGeom>
            <a:avLst/>
            <a:gdLst/>
            <a:ahLst/>
            <a:cxnLst/>
            <a:rect l="l" t="t" r="r" b="b"/>
            <a:pathLst>
              <a:path w="4242992" h="2681983">
                <a:moveTo>
                  <a:pt x="0" y="0"/>
                </a:moveTo>
                <a:lnTo>
                  <a:pt x="4242991" y="0"/>
                </a:lnTo>
                <a:lnTo>
                  <a:pt x="4242991" y="2681984"/>
                </a:lnTo>
                <a:lnTo>
                  <a:pt x="0" y="2681984"/>
                </a:lnTo>
                <a:lnTo>
                  <a:pt x="0" y="0"/>
                </a:lnTo>
                <a:close/>
              </a:path>
            </a:pathLst>
          </a:custGeom>
          <a:blipFill>
            <a:blip r:embed="rId5"/>
            <a:stretch>
              <a:fillRect l="-7004" t="-21252" r="-5503" b="-23396"/>
            </a:stretch>
          </a:blipFill>
        </p:spPr>
      </p:sp>
      <p:sp>
        <p:nvSpPr>
          <p:cNvPr id="12" name="TextBox 12"/>
          <p:cNvSpPr txBox="1"/>
          <p:nvPr/>
        </p:nvSpPr>
        <p:spPr>
          <a:xfrm>
            <a:off x="4183338" y="3703044"/>
            <a:ext cx="9921323" cy="2764264"/>
          </a:xfrm>
          <a:prstGeom prst="rect">
            <a:avLst/>
          </a:prstGeom>
        </p:spPr>
        <p:txBody>
          <a:bodyPr lIns="0" tIns="0" rIns="0" bIns="0" rtlCol="0" anchor="t">
            <a:spAutoFit/>
          </a:bodyPr>
          <a:lstStyle/>
          <a:p>
            <a:pPr algn="ctr">
              <a:lnSpc>
                <a:spcPts val="7241"/>
              </a:lnSpc>
            </a:pPr>
            <a:r>
              <a:rPr lang="en-US" sz="6085">
                <a:solidFill>
                  <a:srgbClr val="261310"/>
                </a:solidFill>
                <a:latin typeface="Grand Cru S Bold"/>
              </a:rPr>
              <a:t>SYNTHESIS OF ZINC OXIDE NANOPARTICLE BY SOL-GEL METHOD</a:t>
            </a:r>
          </a:p>
        </p:txBody>
      </p:sp>
      <p:sp>
        <p:nvSpPr>
          <p:cNvPr id="13" name="Freeform 13"/>
          <p:cNvSpPr/>
          <p:nvPr/>
        </p:nvSpPr>
        <p:spPr>
          <a:xfrm>
            <a:off x="849831" y="2069819"/>
            <a:ext cx="3502854" cy="6816969"/>
          </a:xfrm>
          <a:custGeom>
            <a:avLst/>
            <a:gdLst/>
            <a:ahLst/>
            <a:cxnLst/>
            <a:rect l="l" t="t" r="r" b="b"/>
            <a:pathLst>
              <a:path w="3502854" h="6816969">
                <a:moveTo>
                  <a:pt x="0" y="0"/>
                </a:moveTo>
                <a:lnTo>
                  <a:pt x="3502854" y="0"/>
                </a:lnTo>
                <a:lnTo>
                  <a:pt x="3502854" y="6816970"/>
                </a:lnTo>
                <a:lnTo>
                  <a:pt x="0" y="68169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9536387">
            <a:off x="12906278" y="1468382"/>
            <a:ext cx="3399978" cy="1673325"/>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8581654" y="1028700"/>
            <a:ext cx="1124693" cy="1325117"/>
          </a:xfrm>
          <a:custGeom>
            <a:avLst/>
            <a:gdLst/>
            <a:ahLst/>
            <a:cxnLst/>
            <a:rect l="l" t="t" r="r" b="b"/>
            <a:pathLst>
              <a:path w="1124693" h="1325117">
                <a:moveTo>
                  <a:pt x="0" y="0"/>
                </a:moveTo>
                <a:lnTo>
                  <a:pt x="1124692" y="0"/>
                </a:lnTo>
                <a:lnTo>
                  <a:pt x="1124692" y="1325117"/>
                </a:lnTo>
                <a:lnTo>
                  <a:pt x="0" y="13251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6546522" y="2944690"/>
            <a:ext cx="5513231" cy="421742"/>
          </a:xfrm>
          <a:prstGeom prst="rect">
            <a:avLst/>
          </a:prstGeom>
        </p:spPr>
        <p:txBody>
          <a:bodyPr lIns="0" tIns="0" rIns="0" bIns="0" rtlCol="0" anchor="t">
            <a:spAutoFit/>
          </a:bodyPr>
          <a:lstStyle/>
          <a:p>
            <a:pPr algn="ctr">
              <a:lnSpc>
                <a:spcPts val="3443"/>
              </a:lnSpc>
              <a:spcBef>
                <a:spcPct val="0"/>
              </a:spcBef>
            </a:pPr>
            <a:r>
              <a:rPr lang="en-US" sz="2459">
                <a:solidFill>
                  <a:srgbClr val="261310"/>
                </a:solidFill>
                <a:latin typeface="Glacial Indifference Bold"/>
              </a:rPr>
              <a:t>APPLIED ENGINEERING MATERIALS</a:t>
            </a:r>
          </a:p>
        </p:txBody>
      </p:sp>
      <p:sp>
        <p:nvSpPr>
          <p:cNvPr id="17" name="TextBox 17"/>
          <p:cNvSpPr txBox="1"/>
          <p:nvPr/>
        </p:nvSpPr>
        <p:spPr>
          <a:xfrm>
            <a:off x="6548722" y="7482164"/>
            <a:ext cx="5513231" cy="421742"/>
          </a:xfrm>
          <a:prstGeom prst="rect">
            <a:avLst/>
          </a:prstGeom>
        </p:spPr>
        <p:txBody>
          <a:bodyPr lIns="0" tIns="0" rIns="0" bIns="0" rtlCol="0" anchor="t">
            <a:spAutoFit/>
          </a:bodyPr>
          <a:lstStyle/>
          <a:p>
            <a:pPr algn="ctr">
              <a:lnSpc>
                <a:spcPts val="3443"/>
              </a:lnSpc>
              <a:spcBef>
                <a:spcPct val="0"/>
              </a:spcBef>
            </a:pPr>
            <a:r>
              <a:rPr lang="en-US" sz="2459">
                <a:solidFill>
                  <a:srgbClr val="FFFCF3"/>
                </a:solidFill>
                <a:latin typeface="Glacial Indifference Bold"/>
              </a:rPr>
              <a:t>Presented by Soumya Ranjan Mahali</a:t>
            </a:r>
          </a:p>
        </p:txBody>
      </p:sp>
      <p:sp>
        <p:nvSpPr>
          <p:cNvPr id="18" name="TextBox 17">
            <a:extLst>
              <a:ext uri="{FF2B5EF4-FFF2-40B4-BE49-F238E27FC236}">
                <a16:creationId xmlns:a16="http://schemas.microsoft.com/office/drawing/2014/main" id="{9EA8FBBD-7EEC-7D7D-C45B-0D26404BD109}"/>
              </a:ext>
            </a:extLst>
          </p:cNvPr>
          <p:cNvSpPr txBox="1"/>
          <p:nvPr/>
        </p:nvSpPr>
        <p:spPr>
          <a:xfrm>
            <a:off x="5887099" y="7277100"/>
            <a:ext cx="6609701" cy="369332"/>
          </a:xfrm>
          <a:prstGeom prst="rect">
            <a:avLst/>
          </a:prstGeom>
          <a:noFill/>
        </p:spPr>
        <p:txBody>
          <a:bodyPr wrap="square" rtlCol="0">
            <a:spAutoFit/>
          </a:bodyPr>
          <a:lstStyle/>
          <a:p>
            <a:endParaRPr lang="en-IN" dirty="0">
              <a:highlight>
                <a:srgbClr val="FFFF00"/>
              </a:highlight>
            </a:endParaRPr>
          </a:p>
        </p:txBody>
      </p:sp>
      <p:sp>
        <p:nvSpPr>
          <p:cNvPr id="19" name="TextBox 18">
            <a:extLst>
              <a:ext uri="{FF2B5EF4-FFF2-40B4-BE49-F238E27FC236}">
                <a16:creationId xmlns:a16="http://schemas.microsoft.com/office/drawing/2014/main" id="{B288C1D4-8D33-FC1A-D765-B223224DD61F}"/>
              </a:ext>
            </a:extLst>
          </p:cNvPr>
          <p:cNvSpPr txBox="1"/>
          <p:nvPr/>
        </p:nvSpPr>
        <p:spPr>
          <a:xfrm>
            <a:off x="5586169" y="6738491"/>
            <a:ext cx="7433935" cy="1077218"/>
          </a:xfrm>
          <a:prstGeom prst="rect">
            <a:avLst/>
          </a:prstGeom>
          <a:noFill/>
        </p:spPr>
        <p:txBody>
          <a:bodyPr wrap="square" rtlCol="0">
            <a:spAutoFit/>
          </a:bodyPr>
          <a:lstStyle/>
          <a:p>
            <a:r>
              <a:rPr lang="en-IN" sz="3200" b="1" dirty="0">
                <a:latin typeface="Tw Cen MT Condensed Extra Bold" panose="020B0803020202020204" pitchFamily="34" charset="0"/>
              </a:rPr>
              <a:t>PRESENTED BY – SOUMYA RANJAN MAHALI</a:t>
            </a:r>
          </a:p>
          <a:p>
            <a:r>
              <a:rPr lang="en-IN" sz="3200" b="1" dirty="0">
                <a:latin typeface="Tw Cen MT Condensed Extra Bold" panose="020B0803020202020204" pitchFamily="34" charset="0"/>
              </a:rPr>
              <a:t>REGD . NO - 230301120397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grpSp>
        <p:nvGrpSpPr>
          <p:cNvPr id="9" name="Group 9"/>
          <p:cNvGrpSpPr>
            <a:grpSpLocks noChangeAspect="1"/>
          </p:cNvGrpSpPr>
          <p:nvPr/>
        </p:nvGrpSpPr>
        <p:grpSpPr>
          <a:xfrm>
            <a:off x="11057728" y="1517234"/>
            <a:ext cx="5447424" cy="7252532"/>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16860" r="-16860"/>
              </a:stretch>
            </a:blipFill>
          </p:spPr>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sp>
      </p:grpSp>
      <p:sp>
        <p:nvSpPr>
          <p:cNvPr id="12" name="TextBox 12"/>
          <p:cNvSpPr txBox="1"/>
          <p:nvPr/>
        </p:nvSpPr>
        <p:spPr>
          <a:xfrm>
            <a:off x="1950668" y="2787129"/>
            <a:ext cx="8343950" cy="1178881"/>
          </a:xfrm>
          <a:prstGeom prst="rect">
            <a:avLst/>
          </a:prstGeom>
        </p:spPr>
        <p:txBody>
          <a:bodyPr lIns="0" tIns="0" rIns="0" bIns="0" rtlCol="0" anchor="t">
            <a:spAutoFit/>
          </a:bodyPr>
          <a:lstStyle/>
          <a:p>
            <a:pPr>
              <a:lnSpc>
                <a:spcPts val="9220"/>
              </a:lnSpc>
            </a:pPr>
            <a:r>
              <a:rPr lang="en-US" sz="7317">
                <a:solidFill>
                  <a:srgbClr val="261310"/>
                </a:solidFill>
                <a:latin typeface="Grand Cru S Bold"/>
              </a:rPr>
              <a:t>S E M </a:t>
            </a:r>
          </a:p>
        </p:txBody>
      </p:sp>
      <p:sp>
        <p:nvSpPr>
          <p:cNvPr id="13" name="TextBox 13"/>
          <p:cNvSpPr txBox="1"/>
          <p:nvPr/>
        </p:nvSpPr>
        <p:spPr>
          <a:xfrm>
            <a:off x="1787903" y="-11897680"/>
            <a:ext cx="8343950" cy="20100309"/>
          </a:xfrm>
          <a:prstGeom prst="rect">
            <a:avLst/>
          </a:prstGeom>
        </p:spPr>
        <p:txBody>
          <a:bodyPr lIns="0" tIns="0" rIns="0" bIns="0" rtlCol="0" anchor="t">
            <a:spAutoFit/>
          </a:bodyPr>
          <a:lstStyle/>
          <a:p>
            <a:pPr>
              <a:lnSpc>
                <a:spcPts val="3907"/>
              </a:lnSpc>
            </a:pPr>
            <a:r>
              <a:rPr lang="en-US" sz="2790" dirty="0">
                <a:solidFill>
                  <a:srgbClr val="261310"/>
                </a:solidFill>
                <a:latin typeface="Questrial"/>
              </a:rPr>
              <a:t>L</a:t>
            </a: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endParaRPr lang="en-US" sz="2790" dirty="0">
              <a:solidFill>
                <a:srgbClr val="261310"/>
              </a:solidFill>
              <a:latin typeface="Questrial"/>
            </a:endParaRPr>
          </a:p>
          <a:p>
            <a:pPr>
              <a:lnSpc>
                <a:spcPts val="3907"/>
              </a:lnSpc>
            </a:pPr>
            <a:r>
              <a:rPr lang="en-US" sz="2790" dirty="0">
                <a:solidFill>
                  <a:srgbClr val="261310"/>
                </a:solidFill>
                <a:latin typeface="Questrial"/>
              </a:rPr>
              <a:t>Field-emission scanning electron microscopy (FE-SEM) is a type of scanning electron microscope (SEM) that uses a field emission gun to generate a beam of electrons. This results in a much narrower and more focused beam than is possible with a conventional SEM, which leads to higher resolution images</a:t>
            </a:r>
          </a:p>
          <a:p>
            <a:pPr>
              <a:lnSpc>
                <a:spcPts val="3907"/>
              </a:lnSpc>
            </a:pPr>
            <a:endParaRPr lang="en-US" sz="2790" dirty="0">
              <a:solidFill>
                <a:srgbClr val="261310"/>
              </a:solidFill>
              <a:latin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899149" y="2770445"/>
            <a:ext cx="7436792" cy="6185661"/>
          </a:xfrm>
          <a:custGeom>
            <a:avLst/>
            <a:gdLst/>
            <a:ahLst/>
            <a:cxnLst/>
            <a:rect l="l" t="t" r="r" b="b"/>
            <a:pathLst>
              <a:path w="7436792" h="6185661">
                <a:moveTo>
                  <a:pt x="0" y="0"/>
                </a:moveTo>
                <a:lnTo>
                  <a:pt x="7436791" y="0"/>
                </a:lnTo>
                <a:lnTo>
                  <a:pt x="7436791" y="6185661"/>
                </a:lnTo>
                <a:lnTo>
                  <a:pt x="0" y="6185661"/>
                </a:lnTo>
                <a:lnTo>
                  <a:pt x="0" y="0"/>
                </a:lnTo>
                <a:close/>
              </a:path>
            </a:pathLst>
          </a:custGeom>
          <a:blipFill>
            <a:blip r:embed="rId2"/>
            <a:stretch>
              <a:fillRect/>
            </a:stretch>
          </a:blipFill>
        </p:spPr>
      </p:sp>
      <p:sp>
        <p:nvSpPr>
          <p:cNvPr id="10" name="Freeform 10"/>
          <p:cNvSpPr/>
          <p:nvPr/>
        </p:nvSpPr>
        <p:spPr>
          <a:xfrm>
            <a:off x="9699814" y="3403494"/>
            <a:ext cx="6949859" cy="4919563"/>
          </a:xfrm>
          <a:custGeom>
            <a:avLst/>
            <a:gdLst/>
            <a:ahLst/>
            <a:cxnLst/>
            <a:rect l="l" t="t" r="r" b="b"/>
            <a:pathLst>
              <a:path w="6949859" h="4919563">
                <a:moveTo>
                  <a:pt x="0" y="0"/>
                </a:moveTo>
                <a:lnTo>
                  <a:pt x="6949859" y="0"/>
                </a:lnTo>
                <a:lnTo>
                  <a:pt x="6949859" y="4919563"/>
                </a:lnTo>
                <a:lnTo>
                  <a:pt x="0" y="4919563"/>
                </a:lnTo>
                <a:lnTo>
                  <a:pt x="0" y="0"/>
                </a:lnTo>
                <a:close/>
              </a:path>
            </a:pathLst>
          </a:custGeom>
          <a:blipFill>
            <a:blip r:embed="rId3"/>
            <a:stretch>
              <a:fillRect/>
            </a:stretch>
          </a:blipFill>
        </p:spPr>
      </p:sp>
      <p:sp>
        <p:nvSpPr>
          <p:cNvPr id="11" name="TextBox 11"/>
          <p:cNvSpPr txBox="1"/>
          <p:nvPr/>
        </p:nvSpPr>
        <p:spPr>
          <a:xfrm>
            <a:off x="3652764" y="1098046"/>
            <a:ext cx="11366352" cy="1259829"/>
          </a:xfrm>
          <a:prstGeom prst="rect">
            <a:avLst/>
          </a:prstGeom>
        </p:spPr>
        <p:txBody>
          <a:bodyPr lIns="0" tIns="0" rIns="0" bIns="0" rtlCol="0" anchor="t">
            <a:spAutoFit/>
          </a:bodyPr>
          <a:lstStyle/>
          <a:p>
            <a:pPr marL="0" lvl="0" indent="0" algn="ctr">
              <a:lnSpc>
                <a:spcPts val="10360"/>
              </a:lnSpc>
              <a:spcBef>
                <a:spcPct val="0"/>
              </a:spcBef>
            </a:pPr>
            <a:r>
              <a:rPr lang="en-US" sz="7400" dirty="0">
                <a:solidFill>
                  <a:srgbClr val="000000"/>
                </a:solidFill>
                <a:latin typeface="Canva Sans Bold"/>
              </a:rPr>
              <a:t>FESEM image of </a:t>
            </a:r>
            <a:r>
              <a:rPr lang="en-US" sz="7400" dirty="0" err="1">
                <a:solidFill>
                  <a:srgbClr val="000000"/>
                </a:solidFill>
                <a:latin typeface="Canva Sans Bold"/>
              </a:rPr>
              <a:t>Zno</a:t>
            </a:r>
            <a:endParaRPr lang="en-US" sz="7400" dirty="0">
              <a:solidFill>
                <a:srgbClr val="000000"/>
              </a:solidFill>
              <a:latin typeface="Canva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grpSp>
        <p:nvGrpSpPr>
          <p:cNvPr id="9" name="Group 9"/>
          <p:cNvGrpSpPr>
            <a:grpSpLocks noChangeAspect="1"/>
          </p:cNvGrpSpPr>
          <p:nvPr/>
        </p:nvGrpSpPr>
        <p:grpSpPr>
          <a:xfrm>
            <a:off x="11321646" y="1517234"/>
            <a:ext cx="5447424" cy="7252532"/>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70349" r="-70349"/>
              </a:stretch>
            </a:blipFill>
          </p:spPr>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195759"/>
            </a:solidFill>
          </p:spPr>
        </p:sp>
      </p:grpSp>
      <p:sp>
        <p:nvSpPr>
          <p:cNvPr id="12" name="TextBox 12"/>
          <p:cNvSpPr txBox="1"/>
          <p:nvPr/>
        </p:nvSpPr>
        <p:spPr>
          <a:xfrm>
            <a:off x="1950668" y="2787129"/>
            <a:ext cx="8343950" cy="1178881"/>
          </a:xfrm>
          <a:prstGeom prst="rect">
            <a:avLst/>
          </a:prstGeom>
        </p:spPr>
        <p:txBody>
          <a:bodyPr lIns="0" tIns="0" rIns="0" bIns="0" rtlCol="0" anchor="t">
            <a:spAutoFit/>
          </a:bodyPr>
          <a:lstStyle/>
          <a:p>
            <a:pPr>
              <a:lnSpc>
                <a:spcPts val="9220"/>
              </a:lnSpc>
            </a:pPr>
            <a:r>
              <a:rPr lang="en-US" sz="7317">
                <a:solidFill>
                  <a:srgbClr val="261310"/>
                </a:solidFill>
                <a:latin typeface="Grand Cru S Bold"/>
              </a:rPr>
              <a:t>X R D </a:t>
            </a:r>
          </a:p>
        </p:txBody>
      </p:sp>
      <p:sp>
        <p:nvSpPr>
          <p:cNvPr id="13" name="TextBox 13"/>
          <p:cNvSpPr txBox="1"/>
          <p:nvPr/>
        </p:nvSpPr>
        <p:spPr>
          <a:xfrm>
            <a:off x="1774481" y="4371924"/>
            <a:ext cx="7369519" cy="4181476"/>
          </a:xfrm>
          <a:prstGeom prst="rect">
            <a:avLst/>
          </a:prstGeom>
        </p:spPr>
        <p:txBody>
          <a:bodyPr lIns="0" tIns="0" rIns="0" bIns="0" rtlCol="0" anchor="t">
            <a:spAutoFit/>
          </a:bodyPr>
          <a:lstStyle/>
          <a:p>
            <a:pPr algn="ctr">
              <a:lnSpc>
                <a:spcPts val="4199"/>
              </a:lnSpc>
              <a:spcBef>
                <a:spcPct val="0"/>
              </a:spcBef>
            </a:pPr>
            <a:r>
              <a:rPr lang="en-US" sz="2999">
                <a:solidFill>
                  <a:srgbClr val="261310"/>
                </a:solidFill>
                <a:latin typeface="29LT Adir Semi-Bold"/>
              </a:rPr>
              <a:t>An X-ray diffractometer (XRD) is a scientific instrument used to analyze the crystalline structure of materials. XRD works by directing a beam of X-rays at a sample and measuring the angles and intensities of the X-rays that are diffracted by the sample. The diffraction pattern is a unique fingerprint of the material and can be used to determine its crystal structure, lattice parameters, and other properties.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IN" dirty="0"/>
              </a:p>
            </p:txBody>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9475966" y="1798752"/>
            <a:ext cx="7783334" cy="6107628"/>
          </a:xfrm>
          <a:custGeom>
            <a:avLst/>
            <a:gdLst/>
            <a:ahLst/>
            <a:cxnLst/>
            <a:rect l="l" t="t" r="r" b="b"/>
            <a:pathLst>
              <a:path w="7783334" h="6107628">
                <a:moveTo>
                  <a:pt x="0" y="0"/>
                </a:moveTo>
                <a:lnTo>
                  <a:pt x="7783334" y="0"/>
                </a:lnTo>
                <a:lnTo>
                  <a:pt x="7783334" y="6107628"/>
                </a:lnTo>
                <a:lnTo>
                  <a:pt x="0" y="6107628"/>
                </a:lnTo>
                <a:lnTo>
                  <a:pt x="0" y="0"/>
                </a:lnTo>
                <a:close/>
              </a:path>
            </a:pathLst>
          </a:custGeom>
          <a:blipFill>
            <a:blip r:embed="rId2"/>
            <a:stretch>
              <a:fillRect/>
            </a:stretch>
          </a:blipFill>
        </p:spPr>
      </p:sp>
      <p:sp>
        <p:nvSpPr>
          <p:cNvPr id="10" name="TextBox 10"/>
          <p:cNvSpPr txBox="1"/>
          <p:nvPr/>
        </p:nvSpPr>
        <p:spPr>
          <a:xfrm>
            <a:off x="1801169" y="1703502"/>
            <a:ext cx="5326450" cy="2932976"/>
          </a:xfrm>
          <a:prstGeom prst="rect">
            <a:avLst/>
          </a:prstGeom>
        </p:spPr>
        <p:txBody>
          <a:bodyPr lIns="0" tIns="0" rIns="0" bIns="0" rtlCol="0" anchor="t">
            <a:spAutoFit/>
          </a:bodyPr>
          <a:lstStyle/>
          <a:p>
            <a:pPr>
              <a:lnSpc>
                <a:spcPts val="7786"/>
              </a:lnSpc>
              <a:spcBef>
                <a:spcPct val="0"/>
              </a:spcBef>
            </a:pPr>
            <a:r>
              <a:rPr lang="en-US" sz="5561" dirty="0">
                <a:solidFill>
                  <a:srgbClr val="261310"/>
                </a:solidFill>
                <a:latin typeface="Grand Cru S Bold"/>
              </a:rPr>
              <a:t>XRD pattern of ZnO nanoparticle</a:t>
            </a:r>
          </a:p>
        </p:txBody>
      </p:sp>
      <p:sp>
        <p:nvSpPr>
          <p:cNvPr id="11" name="TextBox 11"/>
          <p:cNvSpPr txBox="1"/>
          <p:nvPr/>
        </p:nvSpPr>
        <p:spPr>
          <a:xfrm>
            <a:off x="1801169" y="4960337"/>
            <a:ext cx="7159656" cy="2946043"/>
          </a:xfrm>
          <a:prstGeom prst="rect">
            <a:avLst/>
          </a:prstGeom>
        </p:spPr>
        <p:txBody>
          <a:bodyPr lIns="0" tIns="0" rIns="0" bIns="0" rtlCol="0" anchor="t">
            <a:spAutoFit/>
          </a:bodyPr>
          <a:lstStyle/>
          <a:p>
            <a:pPr>
              <a:lnSpc>
                <a:spcPts val="3907"/>
              </a:lnSpc>
            </a:pPr>
            <a:r>
              <a:rPr lang="en-US" sz="2790" dirty="0">
                <a:solidFill>
                  <a:srgbClr val="261310"/>
                </a:solidFill>
                <a:latin typeface="Questrial"/>
              </a:rPr>
              <a:t>shows the XRD pattern of the pure ZnO nanoparticles prepared during this research work. The average crystalline size of the zinc oxide nanoparticle was found to be 36nm using the Scherrer equation with the width of the peaks at (100) and (101)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IN" dirty="0"/>
              </a:p>
            </p:txBody>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rot="9601075">
            <a:off x="12133121" y="1912200"/>
            <a:ext cx="4327478" cy="2129802"/>
          </a:xfrm>
          <a:custGeom>
            <a:avLst/>
            <a:gdLst/>
            <a:ahLst/>
            <a:cxnLst/>
            <a:rect l="l" t="t" r="r" b="b"/>
            <a:pathLst>
              <a:path w="4327478" h="2129802">
                <a:moveTo>
                  <a:pt x="0" y="0"/>
                </a:moveTo>
                <a:lnTo>
                  <a:pt x="4327479" y="0"/>
                </a:lnTo>
                <a:lnTo>
                  <a:pt x="4327479" y="2129801"/>
                </a:lnTo>
                <a:lnTo>
                  <a:pt x="0" y="2129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369385" y="5494000"/>
            <a:ext cx="4165775" cy="2689192"/>
          </a:xfrm>
          <a:custGeom>
            <a:avLst/>
            <a:gdLst/>
            <a:ahLst/>
            <a:cxnLst/>
            <a:rect l="l" t="t" r="r" b="b"/>
            <a:pathLst>
              <a:path w="4165775" h="2689192">
                <a:moveTo>
                  <a:pt x="0" y="0"/>
                </a:moveTo>
                <a:lnTo>
                  <a:pt x="4165775" y="0"/>
                </a:lnTo>
                <a:lnTo>
                  <a:pt x="4165775" y="2689193"/>
                </a:lnTo>
                <a:lnTo>
                  <a:pt x="0" y="2689193"/>
                </a:lnTo>
                <a:lnTo>
                  <a:pt x="0" y="0"/>
                </a:lnTo>
                <a:close/>
              </a:path>
            </a:pathLst>
          </a:custGeom>
          <a:blipFill>
            <a:blip r:embed="rId4"/>
            <a:stretch>
              <a:fillRect l="-6505" t="-19922" r="-6714" b="-22607"/>
            </a:stretch>
          </a:blipFill>
        </p:spPr>
      </p:sp>
      <p:sp>
        <p:nvSpPr>
          <p:cNvPr id="11" name="Freeform 11"/>
          <p:cNvSpPr/>
          <p:nvPr/>
        </p:nvSpPr>
        <p:spPr>
          <a:xfrm>
            <a:off x="1370379" y="1028700"/>
            <a:ext cx="9232561" cy="8396200"/>
          </a:xfrm>
          <a:custGeom>
            <a:avLst/>
            <a:gdLst/>
            <a:ahLst/>
            <a:cxnLst/>
            <a:rect l="l" t="t" r="r" b="b"/>
            <a:pathLst>
              <a:path w="9232561" h="8396200">
                <a:moveTo>
                  <a:pt x="0" y="0"/>
                </a:moveTo>
                <a:lnTo>
                  <a:pt x="9232561" y="0"/>
                </a:lnTo>
                <a:lnTo>
                  <a:pt x="9232561" y="8396200"/>
                </a:lnTo>
                <a:lnTo>
                  <a:pt x="0" y="8396200"/>
                </a:lnTo>
                <a:lnTo>
                  <a:pt x="0" y="0"/>
                </a:lnTo>
                <a:close/>
              </a:path>
            </a:pathLst>
          </a:custGeom>
          <a:blipFill>
            <a:blip r:embed="rId5"/>
            <a:stretch>
              <a:fillRect/>
            </a:stretch>
          </a:blipFill>
        </p:spPr>
        <p:txBody>
          <a:bodyPr/>
          <a:lstStyle/>
          <a:p>
            <a:endParaRPr lang="en-IN"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692119" y="2226822"/>
            <a:ext cx="11824408" cy="1682115"/>
          </a:xfrm>
          <a:prstGeom prst="rect">
            <a:avLst/>
          </a:prstGeom>
        </p:spPr>
        <p:txBody>
          <a:bodyPr lIns="0" tIns="0" rIns="0" bIns="0" rtlCol="0" anchor="t">
            <a:spAutoFit/>
          </a:bodyPr>
          <a:lstStyle/>
          <a:p>
            <a:pPr>
              <a:lnSpc>
                <a:spcPts val="13860"/>
              </a:lnSpc>
              <a:spcBef>
                <a:spcPct val="0"/>
              </a:spcBef>
            </a:pPr>
            <a:r>
              <a:rPr lang="en-US" sz="9900">
                <a:solidFill>
                  <a:srgbClr val="261310"/>
                </a:solidFill>
                <a:latin typeface="Grand Cru S Bold"/>
              </a:rPr>
              <a:t>Conclusion</a:t>
            </a:r>
          </a:p>
        </p:txBody>
      </p:sp>
      <p:grpSp>
        <p:nvGrpSpPr>
          <p:cNvPr id="10" name="Group 10"/>
          <p:cNvGrpSpPr/>
          <p:nvPr/>
        </p:nvGrpSpPr>
        <p:grpSpPr>
          <a:xfrm>
            <a:off x="1827224" y="4827055"/>
            <a:ext cx="1028340" cy="102834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01</a:t>
              </a:r>
            </a:p>
          </p:txBody>
        </p:sp>
      </p:grpSp>
      <p:grpSp>
        <p:nvGrpSpPr>
          <p:cNvPr id="15" name="Group 15"/>
          <p:cNvGrpSpPr/>
          <p:nvPr/>
        </p:nvGrpSpPr>
        <p:grpSpPr>
          <a:xfrm>
            <a:off x="6869524" y="4827055"/>
            <a:ext cx="1028340" cy="102834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02</a:t>
              </a:r>
            </a:p>
          </p:txBody>
        </p:sp>
      </p:grpSp>
      <p:sp>
        <p:nvSpPr>
          <p:cNvPr id="20" name="TextBox 20"/>
          <p:cNvSpPr txBox="1"/>
          <p:nvPr/>
        </p:nvSpPr>
        <p:spPr>
          <a:xfrm>
            <a:off x="1827224" y="6624069"/>
            <a:ext cx="4404952" cy="1490980"/>
          </a:xfrm>
          <a:prstGeom prst="rect">
            <a:avLst/>
          </a:prstGeom>
        </p:spPr>
        <p:txBody>
          <a:bodyPr lIns="0" tIns="0" rIns="0" bIns="0" rtlCol="0" anchor="t">
            <a:spAutoFit/>
          </a:bodyPr>
          <a:lstStyle/>
          <a:p>
            <a:pPr>
              <a:lnSpc>
                <a:spcPts val="3919"/>
              </a:lnSpc>
            </a:pPr>
            <a:r>
              <a:rPr lang="en-US" sz="2799" dirty="0">
                <a:solidFill>
                  <a:srgbClr val="261310"/>
                </a:solidFill>
                <a:latin typeface="Questrial"/>
              </a:rPr>
              <a:t>The ZnO nanoparticle obtained successfully via sol-gel method</a:t>
            </a:r>
          </a:p>
        </p:txBody>
      </p:sp>
      <p:sp>
        <p:nvSpPr>
          <p:cNvPr id="21" name="TextBox 21"/>
          <p:cNvSpPr txBox="1"/>
          <p:nvPr/>
        </p:nvSpPr>
        <p:spPr>
          <a:xfrm>
            <a:off x="6704598" y="6376419"/>
            <a:ext cx="4438025" cy="1986280"/>
          </a:xfrm>
          <a:prstGeom prst="rect">
            <a:avLst/>
          </a:prstGeom>
        </p:spPr>
        <p:txBody>
          <a:bodyPr lIns="0" tIns="0" rIns="0" bIns="0" rtlCol="0" anchor="t">
            <a:spAutoFit/>
          </a:bodyPr>
          <a:lstStyle/>
          <a:p>
            <a:pPr>
              <a:lnSpc>
                <a:spcPts val="3919"/>
              </a:lnSpc>
            </a:pPr>
            <a:r>
              <a:rPr lang="en-US" sz="2799" dirty="0">
                <a:solidFill>
                  <a:srgbClr val="261310"/>
                </a:solidFill>
                <a:latin typeface="Questrial"/>
              </a:rPr>
              <a:t> The ZnO nanoparticle is successfully characterized such as SEM, XRD and UV-Visible</a:t>
            </a:r>
          </a:p>
        </p:txBody>
      </p:sp>
      <p:grpSp>
        <p:nvGrpSpPr>
          <p:cNvPr id="22" name="Group 22"/>
          <p:cNvGrpSpPr/>
          <p:nvPr/>
        </p:nvGrpSpPr>
        <p:grpSpPr>
          <a:xfrm>
            <a:off x="11967288" y="4827055"/>
            <a:ext cx="1028340" cy="102834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25" name="TextBox 25"/>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03</a:t>
              </a:r>
            </a:p>
          </p:txBody>
        </p:sp>
      </p:grpSp>
      <p:sp>
        <p:nvSpPr>
          <p:cNvPr id="27" name="TextBox 27"/>
          <p:cNvSpPr txBox="1"/>
          <p:nvPr/>
        </p:nvSpPr>
        <p:spPr>
          <a:xfrm>
            <a:off x="11618873" y="6281420"/>
            <a:ext cx="5348469" cy="2976880"/>
          </a:xfrm>
          <a:prstGeom prst="rect">
            <a:avLst/>
          </a:prstGeom>
        </p:spPr>
        <p:txBody>
          <a:bodyPr lIns="0" tIns="0" rIns="0" bIns="0" rtlCol="0" anchor="t">
            <a:spAutoFit/>
          </a:bodyPr>
          <a:lstStyle/>
          <a:p>
            <a:pPr>
              <a:lnSpc>
                <a:spcPts val="3919"/>
              </a:lnSpc>
            </a:pPr>
            <a:r>
              <a:rPr lang="en-US" sz="2799" dirty="0">
                <a:solidFill>
                  <a:srgbClr val="261310"/>
                </a:solidFill>
                <a:latin typeface="Questrial"/>
              </a:rPr>
              <a:t>ZnO nanoparticles can be used in various fields due to its unique properties like low toxicity, biocompatibility and biodegradability. It has a vast range of future applications</a:t>
            </a:r>
          </a:p>
        </p:txBody>
      </p:sp>
      <p:sp>
        <p:nvSpPr>
          <p:cNvPr id="28" name="Freeform 28"/>
          <p:cNvSpPr/>
          <p:nvPr/>
        </p:nvSpPr>
        <p:spPr>
          <a:xfrm rot="-8378249">
            <a:off x="11360085" y="2122780"/>
            <a:ext cx="5389795" cy="265262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3471444" y="1858803"/>
            <a:ext cx="3490725" cy="4102440"/>
          </a:xfrm>
          <a:custGeom>
            <a:avLst/>
            <a:gdLst/>
            <a:ahLst/>
            <a:cxnLst/>
            <a:rect l="l" t="t" r="r" b="b"/>
            <a:pathLst>
              <a:path w="3490725" h="4102440">
                <a:moveTo>
                  <a:pt x="0" y="0"/>
                </a:moveTo>
                <a:lnTo>
                  <a:pt x="3490725" y="0"/>
                </a:lnTo>
                <a:lnTo>
                  <a:pt x="3490725" y="4102440"/>
                </a:lnTo>
                <a:lnTo>
                  <a:pt x="0" y="4102440"/>
                </a:lnTo>
                <a:lnTo>
                  <a:pt x="0" y="0"/>
                </a:lnTo>
                <a:close/>
              </a:path>
            </a:pathLst>
          </a:custGeom>
          <a:blipFill>
            <a:blip r:embed="rId2"/>
            <a:stretch>
              <a:fillRect l="-13034" t="-4432" r="-16589" b="-5864"/>
            </a:stretch>
          </a:blipFill>
        </p:spPr>
      </p:sp>
      <p:sp>
        <p:nvSpPr>
          <p:cNvPr id="10" name="Freeform 10"/>
          <p:cNvSpPr/>
          <p:nvPr/>
        </p:nvSpPr>
        <p:spPr>
          <a:xfrm rot="-3878630">
            <a:off x="4342326" y="1471233"/>
            <a:ext cx="2034541" cy="1667625"/>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2719178" y="6467075"/>
            <a:ext cx="4242992" cy="2681983"/>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5"/>
            <a:stretch>
              <a:fillRect l="-7004" t="-21252" r="-5503" b="-23396"/>
            </a:stretch>
          </a:blipFill>
        </p:spPr>
      </p:sp>
      <p:sp>
        <p:nvSpPr>
          <p:cNvPr id="12" name="TextBox 12"/>
          <p:cNvSpPr txBox="1"/>
          <p:nvPr/>
        </p:nvSpPr>
        <p:spPr>
          <a:xfrm>
            <a:off x="5096942" y="3286664"/>
            <a:ext cx="8374502" cy="3648837"/>
          </a:xfrm>
          <a:prstGeom prst="rect">
            <a:avLst/>
          </a:prstGeom>
        </p:spPr>
        <p:txBody>
          <a:bodyPr lIns="0" tIns="0" rIns="0" bIns="0" rtlCol="0" anchor="t">
            <a:spAutoFit/>
          </a:bodyPr>
          <a:lstStyle/>
          <a:p>
            <a:pPr algn="ctr">
              <a:lnSpc>
                <a:spcPts val="13959"/>
              </a:lnSpc>
            </a:pPr>
            <a:r>
              <a:rPr lang="en-US" sz="14100">
                <a:solidFill>
                  <a:srgbClr val="261310"/>
                </a:solidFill>
                <a:latin typeface="Grand Cru S Bold"/>
              </a:rPr>
              <a:t>Thank</a:t>
            </a:r>
          </a:p>
          <a:p>
            <a:pPr algn="ctr">
              <a:lnSpc>
                <a:spcPts val="13959"/>
              </a:lnSpc>
            </a:pPr>
            <a:r>
              <a:rPr lang="en-US" sz="14100">
                <a:solidFill>
                  <a:srgbClr val="261310"/>
                </a:solidFill>
                <a:latin typeface="Grand Cru S Bold"/>
              </a:rPr>
              <a:t>you!</a:t>
            </a:r>
          </a:p>
        </p:txBody>
      </p:sp>
      <p:sp>
        <p:nvSpPr>
          <p:cNvPr id="13" name="Freeform 13"/>
          <p:cNvSpPr/>
          <p:nvPr/>
        </p:nvSpPr>
        <p:spPr>
          <a:xfrm>
            <a:off x="1481882" y="1858803"/>
            <a:ext cx="3502854" cy="6816969"/>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9025787">
            <a:off x="10195987" y="1460182"/>
            <a:ext cx="2972937" cy="1463154"/>
          </a:xfrm>
          <a:custGeom>
            <a:avLst/>
            <a:gdLst/>
            <a:ahLst/>
            <a:cxnLst/>
            <a:rect l="l" t="t" r="r" b="b"/>
            <a:pathLst>
              <a:path w="2972937" h="1463154">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3325588" y="2304601"/>
            <a:ext cx="3378330" cy="4119505"/>
          </a:xfrm>
          <a:custGeom>
            <a:avLst/>
            <a:gdLst/>
            <a:ahLst/>
            <a:cxnLst/>
            <a:rect l="l" t="t" r="r" b="b"/>
            <a:pathLst>
              <a:path w="3378330" h="4119505">
                <a:moveTo>
                  <a:pt x="0" y="0"/>
                </a:moveTo>
                <a:lnTo>
                  <a:pt x="3378330" y="0"/>
                </a:lnTo>
                <a:lnTo>
                  <a:pt x="3378330" y="4119505"/>
                </a:lnTo>
                <a:lnTo>
                  <a:pt x="0" y="41195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3041152">
            <a:off x="14297687" y="6472177"/>
            <a:ext cx="1434132" cy="2985432"/>
          </a:xfrm>
          <a:custGeom>
            <a:avLst/>
            <a:gdLst/>
            <a:ahLst/>
            <a:cxnLst/>
            <a:rect l="l" t="t" r="r" b="b"/>
            <a:pathLst>
              <a:path w="1434132" h="2985432">
                <a:moveTo>
                  <a:pt x="0" y="0"/>
                </a:moveTo>
                <a:lnTo>
                  <a:pt x="1434132" y="0"/>
                </a:lnTo>
                <a:lnTo>
                  <a:pt x="1434132" y="2985431"/>
                </a:lnTo>
                <a:lnTo>
                  <a:pt x="0" y="29854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41618" y="1203405"/>
            <a:ext cx="5213717" cy="1412053"/>
          </a:xfrm>
          <a:prstGeom prst="rect">
            <a:avLst/>
          </a:prstGeom>
        </p:spPr>
        <p:txBody>
          <a:bodyPr lIns="0" tIns="0" rIns="0" bIns="0" rtlCol="0" anchor="t">
            <a:spAutoFit/>
          </a:bodyPr>
          <a:lstStyle/>
          <a:p>
            <a:pPr>
              <a:lnSpc>
                <a:spcPts val="11130"/>
              </a:lnSpc>
            </a:pPr>
            <a:r>
              <a:rPr lang="en-US" sz="9353">
                <a:solidFill>
                  <a:srgbClr val="261310"/>
                </a:solidFill>
                <a:latin typeface="Grand Cru S"/>
              </a:rPr>
              <a:t>Abstract</a:t>
            </a:r>
          </a:p>
        </p:txBody>
      </p:sp>
      <p:sp>
        <p:nvSpPr>
          <p:cNvPr id="12" name="TextBox 12"/>
          <p:cNvSpPr txBox="1"/>
          <p:nvPr/>
        </p:nvSpPr>
        <p:spPr>
          <a:xfrm>
            <a:off x="1265098" y="3619500"/>
            <a:ext cx="10774501" cy="2583079"/>
          </a:xfrm>
          <a:prstGeom prst="rect">
            <a:avLst/>
          </a:prstGeom>
        </p:spPr>
        <p:txBody>
          <a:bodyPr wrap="square" lIns="0" tIns="0" rIns="0" bIns="0" rtlCol="0" anchor="t">
            <a:spAutoFit/>
          </a:bodyPr>
          <a:lstStyle/>
          <a:p>
            <a:pPr>
              <a:lnSpc>
                <a:spcPts val="3390"/>
              </a:lnSpc>
            </a:pPr>
            <a:r>
              <a:rPr lang="en-US" sz="2421" dirty="0">
                <a:solidFill>
                  <a:srgbClr val="261310"/>
                </a:solidFill>
                <a:latin typeface="Questrial"/>
              </a:rPr>
              <a:t>The study explores the synthesis of ZnO nanoparticles using the sol-gel method, a simple and effective approach for controlling particle size and morphology. The resulting ZnO nanoparticles showed homogeneous size distribution and good crystallinity, as confirmed by XRD analysis. This successful synthesis demonstrates the sol-gel method's potential for producing high-quality nanomaterials..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028700" y="2322940"/>
            <a:ext cx="2390432" cy="2185213"/>
          </a:xfrm>
          <a:custGeom>
            <a:avLst/>
            <a:gdLst/>
            <a:ahLst/>
            <a:cxnLst/>
            <a:rect l="l" t="t" r="r" b="b"/>
            <a:pathLst>
              <a:path w="2390432" h="2185213">
                <a:moveTo>
                  <a:pt x="0" y="0"/>
                </a:moveTo>
                <a:lnTo>
                  <a:pt x="2390432" y="0"/>
                </a:lnTo>
                <a:lnTo>
                  <a:pt x="2390432" y="2185213"/>
                </a:lnTo>
                <a:lnTo>
                  <a:pt x="0" y="2185213"/>
                </a:lnTo>
                <a:lnTo>
                  <a:pt x="0" y="0"/>
                </a:lnTo>
                <a:close/>
              </a:path>
            </a:pathLst>
          </a:custGeom>
          <a:blipFill>
            <a:blip r:embed="rId2">
              <a:extLst>
                <a:ext uri="{96DAC541-7B7A-43D3-8B79-37D633B846F1}">
                  <asvg:svgBlip xmlns:asvg="http://schemas.microsoft.com/office/drawing/2016/SVG/main" r:embed="rId3"/>
                </a:ext>
              </a:extLst>
            </a:blip>
            <a:stretch>
              <a:fillRect r="-1877"/>
            </a:stretch>
          </a:blipFill>
        </p:spPr>
      </p:sp>
      <p:sp>
        <p:nvSpPr>
          <p:cNvPr id="10" name="Freeform 10"/>
          <p:cNvSpPr/>
          <p:nvPr/>
        </p:nvSpPr>
        <p:spPr>
          <a:xfrm rot="637863">
            <a:off x="14922771" y="4927652"/>
            <a:ext cx="2226924" cy="4333859"/>
          </a:xfrm>
          <a:custGeom>
            <a:avLst/>
            <a:gdLst/>
            <a:ahLst/>
            <a:cxnLst/>
            <a:rect l="l" t="t" r="r" b="b"/>
            <a:pathLst>
              <a:path w="2226924" h="4333859">
                <a:moveTo>
                  <a:pt x="0" y="0"/>
                </a:moveTo>
                <a:lnTo>
                  <a:pt x="2226924" y="0"/>
                </a:lnTo>
                <a:lnTo>
                  <a:pt x="2226924" y="4333858"/>
                </a:lnTo>
                <a:lnTo>
                  <a:pt x="0" y="4333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933629">
            <a:off x="13980155" y="851335"/>
            <a:ext cx="3975358" cy="2023777"/>
          </a:xfrm>
          <a:custGeom>
            <a:avLst/>
            <a:gdLst/>
            <a:ahLst/>
            <a:cxnLst/>
            <a:rect l="l" t="t" r="r" b="b"/>
            <a:pathLst>
              <a:path w="3975358" h="2023777">
                <a:moveTo>
                  <a:pt x="0" y="0"/>
                </a:moveTo>
                <a:lnTo>
                  <a:pt x="3975358" y="0"/>
                </a:lnTo>
                <a:lnTo>
                  <a:pt x="3975358" y="2023778"/>
                </a:lnTo>
                <a:lnTo>
                  <a:pt x="0" y="20237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2859644">
            <a:off x="521664" y="7353847"/>
            <a:ext cx="3209427" cy="1633857"/>
          </a:xfrm>
          <a:custGeom>
            <a:avLst/>
            <a:gdLst/>
            <a:ahLst/>
            <a:cxnLst/>
            <a:rect l="l" t="t" r="r" b="b"/>
            <a:pathLst>
              <a:path w="3209427" h="1633857">
                <a:moveTo>
                  <a:pt x="0" y="0"/>
                </a:moveTo>
                <a:lnTo>
                  <a:pt x="3209427" y="0"/>
                </a:lnTo>
                <a:lnTo>
                  <a:pt x="3209427" y="1633857"/>
                </a:lnTo>
                <a:lnTo>
                  <a:pt x="0" y="1633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3664808" y="879937"/>
            <a:ext cx="10631635" cy="1966574"/>
          </a:xfrm>
          <a:prstGeom prst="rect">
            <a:avLst/>
          </a:prstGeom>
        </p:spPr>
        <p:txBody>
          <a:bodyPr lIns="0" tIns="0" rIns="0" bIns="0" rtlCol="0" anchor="t">
            <a:spAutoFit/>
          </a:bodyPr>
          <a:lstStyle/>
          <a:p>
            <a:pPr algn="ctr">
              <a:lnSpc>
                <a:spcPts val="7715"/>
              </a:lnSpc>
            </a:pPr>
            <a:r>
              <a:rPr lang="en-US" sz="6483" dirty="0">
                <a:solidFill>
                  <a:srgbClr val="261310"/>
                </a:solidFill>
                <a:latin typeface="Grand Cru S Bold"/>
              </a:rPr>
              <a:t>What is </a:t>
            </a:r>
            <a:r>
              <a:rPr lang="en-US" sz="6483" dirty="0" err="1">
                <a:solidFill>
                  <a:srgbClr val="261310"/>
                </a:solidFill>
                <a:latin typeface="Grand Cru S Bold"/>
              </a:rPr>
              <a:t>Zno</a:t>
            </a:r>
            <a:r>
              <a:rPr lang="en-US" sz="6483" dirty="0">
                <a:solidFill>
                  <a:srgbClr val="261310"/>
                </a:solidFill>
                <a:latin typeface="Grand Cru S Bold"/>
              </a:rPr>
              <a:t> nanoparticle?</a:t>
            </a:r>
          </a:p>
        </p:txBody>
      </p:sp>
      <p:sp>
        <p:nvSpPr>
          <p:cNvPr id="14" name="TextBox 14"/>
          <p:cNvSpPr txBox="1"/>
          <p:nvPr/>
        </p:nvSpPr>
        <p:spPr>
          <a:xfrm>
            <a:off x="4033461" y="2798886"/>
            <a:ext cx="9894329" cy="6446765"/>
          </a:xfrm>
          <a:prstGeom prst="rect">
            <a:avLst/>
          </a:prstGeom>
        </p:spPr>
        <p:txBody>
          <a:bodyPr lIns="0" tIns="0" rIns="0" bIns="0" rtlCol="0" anchor="t">
            <a:spAutoFit/>
          </a:bodyPr>
          <a:lstStyle/>
          <a:p>
            <a:pPr algn="ctr">
              <a:lnSpc>
                <a:spcPts val="3599"/>
              </a:lnSpc>
              <a:spcBef>
                <a:spcPct val="0"/>
              </a:spcBef>
            </a:pPr>
            <a:r>
              <a:rPr lang="en-US" sz="2570" dirty="0">
                <a:solidFill>
                  <a:srgbClr val="261310"/>
                </a:solidFill>
                <a:latin typeface="29LT Adir Semi-Bold"/>
              </a:rPr>
              <a:t>ZnO nanoparticles have emerged as valuable materials in various industrial applications due to their unique properties, including high heat resistance, low electrical conductivity, and antibacterial and anti-corrosion characteristics. Sol-gel synthesis has proven to be an effective method for producing ZnO nanoparticles with tailored properties. Studies by </a:t>
            </a:r>
            <a:r>
              <a:rPr lang="en-US" sz="2570" dirty="0" err="1">
                <a:solidFill>
                  <a:srgbClr val="261310"/>
                </a:solidFill>
                <a:latin typeface="29LT Adir Semi-Bold"/>
              </a:rPr>
              <a:t>Hasnidawani</a:t>
            </a:r>
            <a:r>
              <a:rPr lang="en-US" sz="2570" dirty="0">
                <a:solidFill>
                  <a:srgbClr val="261310"/>
                </a:solidFill>
                <a:latin typeface="29LT Adir Semi-Bold"/>
              </a:rPr>
              <a:t> et al. (2015), </a:t>
            </a:r>
            <a:r>
              <a:rPr lang="en-US" sz="2570" dirty="0" err="1">
                <a:solidFill>
                  <a:srgbClr val="261310"/>
                </a:solidFill>
                <a:latin typeface="29LT Adir Semi-Bold"/>
              </a:rPr>
              <a:t>Jurablu</a:t>
            </a:r>
            <a:r>
              <a:rPr lang="en-US" sz="2570" dirty="0">
                <a:solidFill>
                  <a:srgbClr val="261310"/>
                </a:solidFill>
                <a:latin typeface="29LT Adir Semi-Bold"/>
              </a:rPr>
              <a:t> et al. (2015), and </a:t>
            </a:r>
            <a:r>
              <a:rPr lang="en-US" sz="2570" dirty="0" err="1">
                <a:solidFill>
                  <a:srgbClr val="261310"/>
                </a:solidFill>
                <a:latin typeface="29LT Adir Semi-Bold"/>
              </a:rPr>
              <a:t>Alwan</a:t>
            </a:r>
            <a:r>
              <a:rPr lang="en-US" sz="2570" dirty="0">
                <a:solidFill>
                  <a:srgbClr val="261310"/>
                </a:solidFill>
                <a:latin typeface="29LT Adir Semi-Bold"/>
              </a:rPr>
              <a:t> et al. (2015) have demonstrated the successful synthesis of ZnO nanoparticles via the sol-gel route, achieving particle sizes ranging from 28nm to 100-200nm. Sol-gel synthesis offers simplicity and versatility, making it a preferred method for nanomaterial fabrication. The market demand for the ZnO nano powders is increasing and widely used in industries due to their ultraviolet filtering, catalytic, anti-corrosion and anti-bacterial properties. Recently, they have mainly been used in sunscreens as an ultraviolet-resistant additive. Other applications of zinc oxide nano powder include electrophotography, photo printing, capacitors, protective coatings, anti-microbial, and conductive thin-films in LCDs, solar cells, and blue laser diodes4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144000" y="1011617"/>
            <a:ext cx="7464348" cy="1831509"/>
          </a:xfrm>
          <a:prstGeom prst="rect">
            <a:avLst/>
          </a:prstGeom>
        </p:spPr>
        <p:txBody>
          <a:bodyPr lIns="0" tIns="0" rIns="0" bIns="0" rtlCol="0" anchor="t">
            <a:spAutoFit/>
          </a:bodyPr>
          <a:lstStyle/>
          <a:p>
            <a:pPr>
              <a:lnSpc>
                <a:spcPts val="7148"/>
              </a:lnSpc>
            </a:pPr>
            <a:r>
              <a:rPr lang="en-US" sz="6109">
                <a:solidFill>
                  <a:srgbClr val="261310"/>
                </a:solidFill>
                <a:latin typeface="Grand Cru S Bold"/>
              </a:rPr>
              <a:t>EXPERIMENTAL SECTION</a:t>
            </a:r>
          </a:p>
        </p:txBody>
      </p:sp>
      <p:grpSp>
        <p:nvGrpSpPr>
          <p:cNvPr id="10" name="Group 10"/>
          <p:cNvGrpSpPr/>
          <p:nvPr/>
        </p:nvGrpSpPr>
        <p:grpSpPr>
          <a:xfrm>
            <a:off x="9392102" y="3357476"/>
            <a:ext cx="1028340" cy="102834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01</a:t>
              </a:r>
            </a:p>
          </p:txBody>
        </p:sp>
      </p:grpSp>
      <p:grpSp>
        <p:nvGrpSpPr>
          <p:cNvPr id="15" name="Group 15"/>
          <p:cNvGrpSpPr/>
          <p:nvPr/>
        </p:nvGrpSpPr>
        <p:grpSpPr>
          <a:xfrm>
            <a:off x="9392102" y="4899256"/>
            <a:ext cx="1028340" cy="102834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02</a:t>
              </a:r>
            </a:p>
          </p:txBody>
        </p:sp>
      </p:grpSp>
      <p:sp>
        <p:nvSpPr>
          <p:cNvPr id="20" name="TextBox 20"/>
          <p:cNvSpPr txBox="1"/>
          <p:nvPr/>
        </p:nvSpPr>
        <p:spPr>
          <a:xfrm>
            <a:off x="10824212" y="3371547"/>
            <a:ext cx="5551537" cy="1199405"/>
          </a:xfrm>
          <a:prstGeom prst="rect">
            <a:avLst/>
          </a:prstGeom>
        </p:spPr>
        <p:txBody>
          <a:bodyPr lIns="0" tIns="0" rIns="0" bIns="0" rtlCol="0" anchor="t">
            <a:spAutoFit/>
          </a:bodyPr>
          <a:lstStyle/>
          <a:p>
            <a:pPr>
              <a:lnSpc>
                <a:spcPts val="3191"/>
              </a:lnSpc>
            </a:pPr>
            <a:r>
              <a:rPr lang="en-US" sz="2279" dirty="0">
                <a:solidFill>
                  <a:srgbClr val="261310"/>
                </a:solidFill>
                <a:latin typeface="Questrial"/>
              </a:rPr>
              <a:t>The sol-gel technique is used to synthesize ZnO nanoparticles in this experiment.</a:t>
            </a:r>
          </a:p>
          <a:p>
            <a:pPr>
              <a:lnSpc>
                <a:spcPts val="3191"/>
              </a:lnSpc>
            </a:pPr>
            <a:endParaRPr lang="en-US" sz="2279" dirty="0">
              <a:solidFill>
                <a:srgbClr val="261310"/>
              </a:solidFill>
              <a:latin typeface="Questrial"/>
            </a:endParaRPr>
          </a:p>
        </p:txBody>
      </p:sp>
      <p:sp>
        <p:nvSpPr>
          <p:cNvPr id="21" name="Freeform 21"/>
          <p:cNvSpPr/>
          <p:nvPr/>
        </p:nvSpPr>
        <p:spPr>
          <a:xfrm rot="1844947">
            <a:off x="15383314" y="1851682"/>
            <a:ext cx="1984871" cy="1626913"/>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693596">
            <a:off x="13961439" y="1326641"/>
            <a:ext cx="1814864" cy="1487565"/>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9392102" y="6441946"/>
            <a:ext cx="1028340" cy="1028340"/>
            <a:chOff x="0" y="0"/>
            <a:chExt cx="1371120" cy="1371120"/>
          </a:xfrm>
        </p:grpSpPr>
        <p:grpSp>
          <p:nvGrpSpPr>
            <p:cNvPr id="24" name="Group 24"/>
            <p:cNvGrpSpPr/>
            <p:nvPr/>
          </p:nvGrpSpPr>
          <p:grpSpPr>
            <a:xfrm>
              <a:off x="0" y="0"/>
              <a:ext cx="1371120" cy="1371120"/>
              <a:chOff x="0" y="0"/>
              <a:chExt cx="812800" cy="812800"/>
            </a:xfrm>
          </p:grpSpPr>
          <p:sp>
            <p:nvSpPr>
              <p:cNvPr id="25" name="Freeform 25"/>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26" name="TextBox 26"/>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03</a:t>
              </a:r>
            </a:p>
          </p:txBody>
        </p:sp>
      </p:grpSp>
      <p:grpSp>
        <p:nvGrpSpPr>
          <p:cNvPr id="28" name="Group 28"/>
          <p:cNvGrpSpPr/>
          <p:nvPr/>
        </p:nvGrpSpPr>
        <p:grpSpPr>
          <a:xfrm>
            <a:off x="9392102" y="7984636"/>
            <a:ext cx="1028340" cy="1028340"/>
            <a:chOff x="0" y="0"/>
            <a:chExt cx="1371120" cy="1371120"/>
          </a:xfrm>
        </p:grpSpPr>
        <p:grpSp>
          <p:nvGrpSpPr>
            <p:cNvPr id="29" name="Group 29"/>
            <p:cNvGrpSpPr/>
            <p:nvPr/>
          </p:nvGrpSpPr>
          <p:grpSpPr>
            <a:xfrm>
              <a:off x="0" y="0"/>
              <a:ext cx="1371120" cy="1371120"/>
              <a:chOff x="0" y="0"/>
              <a:chExt cx="812800" cy="812800"/>
            </a:xfrm>
          </p:grpSpPr>
          <p:sp>
            <p:nvSpPr>
              <p:cNvPr id="30" name="Freeform 30"/>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31" name="TextBox 31"/>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04</a:t>
              </a:r>
            </a:p>
          </p:txBody>
        </p:sp>
      </p:grpSp>
      <p:sp>
        <p:nvSpPr>
          <p:cNvPr id="33" name="Freeform 33"/>
          <p:cNvSpPr/>
          <p:nvPr/>
        </p:nvSpPr>
        <p:spPr>
          <a:xfrm>
            <a:off x="1028700" y="3578242"/>
            <a:ext cx="8115300" cy="3783759"/>
          </a:xfrm>
          <a:custGeom>
            <a:avLst/>
            <a:gdLst/>
            <a:ahLst/>
            <a:cxnLst/>
            <a:rect l="l" t="t" r="r" b="b"/>
            <a:pathLst>
              <a:path w="8115300" h="3783759">
                <a:moveTo>
                  <a:pt x="0" y="0"/>
                </a:moveTo>
                <a:lnTo>
                  <a:pt x="8115300" y="0"/>
                </a:lnTo>
                <a:lnTo>
                  <a:pt x="8115300" y="3783758"/>
                </a:lnTo>
                <a:lnTo>
                  <a:pt x="0" y="3783758"/>
                </a:lnTo>
                <a:lnTo>
                  <a:pt x="0" y="0"/>
                </a:lnTo>
                <a:close/>
              </a:path>
            </a:pathLst>
          </a:custGeom>
          <a:blipFill>
            <a:blip r:embed="rId4"/>
            <a:stretch>
              <a:fillRect/>
            </a:stretch>
          </a:blipFill>
        </p:spPr>
      </p:sp>
      <p:sp>
        <p:nvSpPr>
          <p:cNvPr id="34" name="TextBox 34"/>
          <p:cNvSpPr txBox="1"/>
          <p:nvPr/>
        </p:nvSpPr>
        <p:spPr>
          <a:xfrm>
            <a:off x="10824212" y="4863098"/>
            <a:ext cx="5817508" cy="1156896"/>
          </a:xfrm>
          <a:prstGeom prst="rect">
            <a:avLst/>
          </a:prstGeom>
        </p:spPr>
        <p:txBody>
          <a:bodyPr lIns="0" tIns="0" rIns="0" bIns="0" rtlCol="0" anchor="t">
            <a:spAutoFit/>
          </a:bodyPr>
          <a:lstStyle/>
          <a:p>
            <a:pPr>
              <a:lnSpc>
                <a:spcPts val="3101"/>
              </a:lnSpc>
            </a:pPr>
            <a:r>
              <a:rPr lang="en-US" sz="2215">
                <a:solidFill>
                  <a:srgbClr val="261310"/>
                </a:solidFill>
                <a:latin typeface="Questrial"/>
              </a:rPr>
              <a:t>Zinc acetate dihydrate, sodium hydroxide, methanol, and distilled water are the materials used in this research</a:t>
            </a:r>
          </a:p>
        </p:txBody>
      </p:sp>
      <p:sp>
        <p:nvSpPr>
          <p:cNvPr id="35" name="TextBox 35"/>
          <p:cNvSpPr txBox="1"/>
          <p:nvPr/>
        </p:nvSpPr>
        <p:spPr>
          <a:xfrm>
            <a:off x="10824212" y="6404301"/>
            <a:ext cx="5928553" cy="1163320"/>
          </a:xfrm>
          <a:prstGeom prst="rect">
            <a:avLst/>
          </a:prstGeom>
        </p:spPr>
        <p:txBody>
          <a:bodyPr lIns="0" tIns="0" rIns="0" bIns="0" rtlCol="0" anchor="t">
            <a:spAutoFit/>
          </a:bodyPr>
          <a:lstStyle/>
          <a:p>
            <a:pPr>
              <a:lnSpc>
                <a:spcPts val="3080"/>
              </a:lnSpc>
            </a:pPr>
            <a:r>
              <a:rPr lang="en-US" sz="2200">
                <a:solidFill>
                  <a:srgbClr val="261310"/>
                </a:solidFill>
                <a:latin typeface="Questrial"/>
              </a:rPr>
              <a:t>Zinc acetate dihydrate serves as a precursor, while methanol acts as a reagent.</a:t>
            </a:r>
          </a:p>
          <a:p>
            <a:pPr>
              <a:lnSpc>
                <a:spcPts val="3080"/>
              </a:lnSpc>
            </a:pPr>
            <a:endParaRPr lang="en-US" sz="2200">
              <a:solidFill>
                <a:srgbClr val="261310"/>
              </a:solidFill>
              <a:latin typeface="Questrial"/>
            </a:endParaRPr>
          </a:p>
        </p:txBody>
      </p:sp>
      <p:sp>
        <p:nvSpPr>
          <p:cNvPr id="36" name="TextBox 36"/>
          <p:cNvSpPr txBox="1"/>
          <p:nvPr/>
        </p:nvSpPr>
        <p:spPr>
          <a:xfrm>
            <a:off x="10824212" y="8081971"/>
            <a:ext cx="6039598" cy="808355"/>
          </a:xfrm>
          <a:prstGeom prst="rect">
            <a:avLst/>
          </a:prstGeom>
        </p:spPr>
        <p:txBody>
          <a:bodyPr lIns="0" tIns="0" rIns="0" bIns="0" rtlCol="0" anchor="t">
            <a:spAutoFit/>
          </a:bodyPr>
          <a:lstStyle/>
          <a:p>
            <a:pPr>
              <a:lnSpc>
                <a:spcPts val="3220"/>
              </a:lnSpc>
            </a:pPr>
            <a:r>
              <a:rPr lang="en-US" sz="2300">
                <a:solidFill>
                  <a:srgbClr val="261310"/>
                </a:solidFill>
                <a:latin typeface="Questrial"/>
              </a:rPr>
              <a:t>Distilled water is employed as a solvent.</a:t>
            </a:r>
          </a:p>
          <a:p>
            <a:pPr>
              <a:lnSpc>
                <a:spcPts val="3220"/>
              </a:lnSpc>
            </a:pPr>
            <a:endParaRPr lang="en-US" sz="2300">
              <a:solidFill>
                <a:srgbClr val="261310"/>
              </a:solidFill>
              <a:latin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392102" y="1011617"/>
            <a:ext cx="6959611" cy="1831509"/>
          </a:xfrm>
          <a:prstGeom prst="rect">
            <a:avLst/>
          </a:prstGeom>
        </p:spPr>
        <p:txBody>
          <a:bodyPr lIns="0" tIns="0" rIns="0" bIns="0" rtlCol="0" anchor="t">
            <a:spAutoFit/>
          </a:bodyPr>
          <a:lstStyle/>
          <a:p>
            <a:pPr>
              <a:lnSpc>
                <a:spcPts val="7148"/>
              </a:lnSpc>
            </a:pPr>
            <a:r>
              <a:rPr lang="en-US" sz="6109">
                <a:solidFill>
                  <a:srgbClr val="261310"/>
                </a:solidFill>
                <a:latin typeface="Grand Cru S Bold"/>
              </a:rPr>
              <a:t>EXPERIMENTAL SECTION</a:t>
            </a:r>
          </a:p>
        </p:txBody>
      </p:sp>
      <p:grpSp>
        <p:nvGrpSpPr>
          <p:cNvPr id="10" name="Group 10"/>
          <p:cNvGrpSpPr/>
          <p:nvPr/>
        </p:nvGrpSpPr>
        <p:grpSpPr>
          <a:xfrm>
            <a:off x="9392102" y="3357476"/>
            <a:ext cx="1028340" cy="102834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05</a:t>
              </a:r>
            </a:p>
          </p:txBody>
        </p:sp>
      </p:grpSp>
      <p:grpSp>
        <p:nvGrpSpPr>
          <p:cNvPr id="15" name="Group 15"/>
          <p:cNvGrpSpPr/>
          <p:nvPr/>
        </p:nvGrpSpPr>
        <p:grpSpPr>
          <a:xfrm>
            <a:off x="9392102" y="4899256"/>
            <a:ext cx="1028340" cy="102834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06</a:t>
              </a:r>
            </a:p>
          </p:txBody>
        </p:sp>
      </p:grpSp>
      <p:sp>
        <p:nvSpPr>
          <p:cNvPr id="20" name="TextBox 20"/>
          <p:cNvSpPr txBox="1"/>
          <p:nvPr/>
        </p:nvSpPr>
        <p:spPr>
          <a:xfrm>
            <a:off x="10715717" y="3290801"/>
            <a:ext cx="6039598" cy="1608455"/>
          </a:xfrm>
          <a:prstGeom prst="rect">
            <a:avLst/>
          </a:prstGeom>
        </p:spPr>
        <p:txBody>
          <a:bodyPr lIns="0" tIns="0" rIns="0" bIns="0" rtlCol="0" anchor="t">
            <a:spAutoFit/>
          </a:bodyPr>
          <a:lstStyle/>
          <a:p>
            <a:pPr>
              <a:lnSpc>
                <a:spcPts val="3220"/>
              </a:lnSpc>
            </a:pPr>
            <a:r>
              <a:rPr lang="en-US" sz="2300">
                <a:solidFill>
                  <a:srgbClr val="261310"/>
                </a:solidFill>
                <a:latin typeface="Questrial"/>
              </a:rPr>
              <a:t>All chemical reagents used in this experiment are of guaranteed grade and are used as received without further purification.</a:t>
            </a:r>
          </a:p>
          <a:p>
            <a:pPr>
              <a:lnSpc>
                <a:spcPts val="3220"/>
              </a:lnSpc>
            </a:pPr>
            <a:endParaRPr lang="en-US" sz="2300">
              <a:solidFill>
                <a:srgbClr val="261310"/>
              </a:solidFill>
              <a:latin typeface="Questrial"/>
            </a:endParaRPr>
          </a:p>
        </p:txBody>
      </p:sp>
      <p:sp>
        <p:nvSpPr>
          <p:cNvPr id="21" name="Freeform 21"/>
          <p:cNvSpPr/>
          <p:nvPr/>
        </p:nvSpPr>
        <p:spPr>
          <a:xfrm rot="1844947">
            <a:off x="15383314" y="1851682"/>
            <a:ext cx="1984871" cy="1626913"/>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693596">
            <a:off x="13961439" y="1326641"/>
            <a:ext cx="1814864" cy="1487565"/>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9392102" y="6441946"/>
            <a:ext cx="1028340" cy="1028340"/>
            <a:chOff x="0" y="0"/>
            <a:chExt cx="1371120" cy="1371120"/>
          </a:xfrm>
        </p:grpSpPr>
        <p:grpSp>
          <p:nvGrpSpPr>
            <p:cNvPr id="24" name="Group 24"/>
            <p:cNvGrpSpPr/>
            <p:nvPr/>
          </p:nvGrpSpPr>
          <p:grpSpPr>
            <a:xfrm>
              <a:off x="0" y="0"/>
              <a:ext cx="1371120" cy="1371120"/>
              <a:chOff x="0" y="0"/>
              <a:chExt cx="812800" cy="812800"/>
            </a:xfrm>
          </p:grpSpPr>
          <p:sp>
            <p:nvSpPr>
              <p:cNvPr id="25" name="Freeform 25"/>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26" name="TextBox 26"/>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07</a:t>
              </a:r>
            </a:p>
          </p:txBody>
        </p:sp>
      </p:grpSp>
      <p:grpSp>
        <p:nvGrpSpPr>
          <p:cNvPr id="28" name="Group 28"/>
          <p:cNvGrpSpPr/>
          <p:nvPr/>
        </p:nvGrpSpPr>
        <p:grpSpPr>
          <a:xfrm>
            <a:off x="9392102" y="7984636"/>
            <a:ext cx="1028340" cy="1028340"/>
            <a:chOff x="0" y="0"/>
            <a:chExt cx="1371120" cy="1371120"/>
          </a:xfrm>
        </p:grpSpPr>
        <p:grpSp>
          <p:nvGrpSpPr>
            <p:cNvPr id="29" name="Group 29"/>
            <p:cNvGrpSpPr/>
            <p:nvPr/>
          </p:nvGrpSpPr>
          <p:grpSpPr>
            <a:xfrm>
              <a:off x="0" y="0"/>
              <a:ext cx="1371120" cy="1371120"/>
              <a:chOff x="0" y="0"/>
              <a:chExt cx="812800" cy="812800"/>
            </a:xfrm>
          </p:grpSpPr>
          <p:sp>
            <p:nvSpPr>
              <p:cNvPr id="30" name="Freeform 30"/>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31" name="TextBox 31"/>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08</a:t>
              </a:r>
            </a:p>
          </p:txBody>
        </p:sp>
      </p:grpSp>
      <p:sp>
        <p:nvSpPr>
          <p:cNvPr id="33" name="Freeform 33"/>
          <p:cNvSpPr/>
          <p:nvPr/>
        </p:nvSpPr>
        <p:spPr>
          <a:xfrm>
            <a:off x="1409590" y="3871646"/>
            <a:ext cx="7687238" cy="3584174"/>
          </a:xfrm>
          <a:custGeom>
            <a:avLst/>
            <a:gdLst/>
            <a:ahLst/>
            <a:cxnLst/>
            <a:rect l="l" t="t" r="r" b="b"/>
            <a:pathLst>
              <a:path w="7687238" h="3584174">
                <a:moveTo>
                  <a:pt x="0" y="0"/>
                </a:moveTo>
                <a:lnTo>
                  <a:pt x="7687237" y="0"/>
                </a:lnTo>
                <a:lnTo>
                  <a:pt x="7687237" y="3584175"/>
                </a:lnTo>
                <a:lnTo>
                  <a:pt x="0" y="3584175"/>
                </a:lnTo>
                <a:lnTo>
                  <a:pt x="0" y="0"/>
                </a:lnTo>
                <a:close/>
              </a:path>
            </a:pathLst>
          </a:custGeom>
          <a:blipFill>
            <a:blip r:embed="rId4"/>
            <a:stretch>
              <a:fillRect/>
            </a:stretch>
          </a:blipFill>
        </p:spPr>
      </p:sp>
      <p:sp>
        <p:nvSpPr>
          <p:cNvPr id="34" name="TextBox 34"/>
          <p:cNvSpPr txBox="1"/>
          <p:nvPr/>
        </p:nvSpPr>
        <p:spPr>
          <a:xfrm>
            <a:off x="10715717" y="4852997"/>
            <a:ext cx="6039598" cy="1208405"/>
          </a:xfrm>
          <a:prstGeom prst="rect">
            <a:avLst/>
          </a:prstGeom>
        </p:spPr>
        <p:txBody>
          <a:bodyPr lIns="0" tIns="0" rIns="0" bIns="0" rtlCol="0" anchor="t">
            <a:spAutoFit/>
          </a:bodyPr>
          <a:lstStyle/>
          <a:p>
            <a:pPr>
              <a:lnSpc>
                <a:spcPts val="3220"/>
              </a:lnSpc>
            </a:pPr>
            <a:r>
              <a:rPr lang="en-US" sz="2300" dirty="0">
                <a:solidFill>
                  <a:srgbClr val="261310"/>
                </a:solidFill>
                <a:latin typeface="Questrial"/>
              </a:rPr>
              <a:t>The sol-gel method is applied to synthesize ZnO nanoparticles in this experiment.</a:t>
            </a:r>
          </a:p>
          <a:p>
            <a:pPr>
              <a:lnSpc>
                <a:spcPts val="3220"/>
              </a:lnSpc>
            </a:pPr>
            <a:endParaRPr lang="en-US" sz="2300" dirty="0">
              <a:solidFill>
                <a:srgbClr val="261310"/>
              </a:solidFill>
              <a:latin typeface="Questrial"/>
            </a:endParaRPr>
          </a:p>
        </p:txBody>
      </p:sp>
      <p:sp>
        <p:nvSpPr>
          <p:cNvPr id="35" name="TextBox 35"/>
          <p:cNvSpPr txBox="1"/>
          <p:nvPr/>
        </p:nvSpPr>
        <p:spPr>
          <a:xfrm>
            <a:off x="10715717" y="6375271"/>
            <a:ext cx="6039598" cy="1208405"/>
          </a:xfrm>
          <a:prstGeom prst="rect">
            <a:avLst/>
          </a:prstGeom>
        </p:spPr>
        <p:txBody>
          <a:bodyPr lIns="0" tIns="0" rIns="0" bIns="0" rtlCol="0" anchor="t">
            <a:spAutoFit/>
          </a:bodyPr>
          <a:lstStyle/>
          <a:p>
            <a:pPr>
              <a:lnSpc>
                <a:spcPts val="3220"/>
              </a:lnSpc>
            </a:pPr>
            <a:r>
              <a:rPr lang="en-US" sz="2300">
                <a:solidFill>
                  <a:srgbClr val="261310"/>
                </a:solidFill>
                <a:latin typeface="Questrial"/>
              </a:rPr>
              <a:t>Zinc acetate dihydrate is utilized as a zinc precursor.</a:t>
            </a:r>
          </a:p>
          <a:p>
            <a:pPr>
              <a:lnSpc>
                <a:spcPts val="3220"/>
              </a:lnSpc>
            </a:pPr>
            <a:endParaRPr lang="en-US" sz="2300">
              <a:solidFill>
                <a:srgbClr val="261310"/>
              </a:solidFill>
              <a:latin typeface="Questrial"/>
            </a:endParaRPr>
          </a:p>
        </p:txBody>
      </p:sp>
      <p:sp>
        <p:nvSpPr>
          <p:cNvPr id="36" name="TextBox 36"/>
          <p:cNvSpPr txBox="1"/>
          <p:nvPr/>
        </p:nvSpPr>
        <p:spPr>
          <a:xfrm>
            <a:off x="10715717" y="7898001"/>
            <a:ext cx="6039598" cy="1208405"/>
          </a:xfrm>
          <a:prstGeom prst="rect">
            <a:avLst/>
          </a:prstGeom>
        </p:spPr>
        <p:txBody>
          <a:bodyPr lIns="0" tIns="0" rIns="0" bIns="0" rtlCol="0" anchor="t">
            <a:spAutoFit/>
          </a:bodyPr>
          <a:lstStyle/>
          <a:p>
            <a:pPr>
              <a:lnSpc>
                <a:spcPts val="3220"/>
              </a:lnSpc>
            </a:pPr>
            <a:r>
              <a:rPr lang="en-US" sz="2300" dirty="0">
                <a:solidFill>
                  <a:srgbClr val="261310"/>
                </a:solidFill>
                <a:latin typeface="Questrial"/>
              </a:rPr>
              <a:t>0.2M zinc acetate dihydrate is dissolved in methanol at room temperature.</a:t>
            </a:r>
          </a:p>
          <a:p>
            <a:pPr>
              <a:lnSpc>
                <a:spcPts val="3220"/>
              </a:lnSpc>
            </a:pPr>
            <a:endParaRPr lang="en-US" sz="2300" dirty="0">
              <a:solidFill>
                <a:srgbClr val="261310"/>
              </a:solidFill>
              <a:latin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392102" y="1011617"/>
            <a:ext cx="6959611" cy="1831509"/>
          </a:xfrm>
          <a:prstGeom prst="rect">
            <a:avLst/>
          </a:prstGeom>
        </p:spPr>
        <p:txBody>
          <a:bodyPr lIns="0" tIns="0" rIns="0" bIns="0" rtlCol="0" anchor="t">
            <a:spAutoFit/>
          </a:bodyPr>
          <a:lstStyle/>
          <a:p>
            <a:pPr>
              <a:lnSpc>
                <a:spcPts val="7148"/>
              </a:lnSpc>
            </a:pPr>
            <a:r>
              <a:rPr lang="en-US" sz="6109">
                <a:solidFill>
                  <a:srgbClr val="261310"/>
                </a:solidFill>
                <a:latin typeface="Grand Cru S Bold"/>
              </a:rPr>
              <a:t>EXPERIMENTAL SECTION</a:t>
            </a:r>
          </a:p>
        </p:txBody>
      </p:sp>
      <p:grpSp>
        <p:nvGrpSpPr>
          <p:cNvPr id="10" name="Group 10"/>
          <p:cNvGrpSpPr/>
          <p:nvPr/>
        </p:nvGrpSpPr>
        <p:grpSpPr>
          <a:xfrm>
            <a:off x="9392102" y="3357476"/>
            <a:ext cx="1028340" cy="102834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09</a:t>
              </a:r>
            </a:p>
          </p:txBody>
        </p:sp>
      </p:grpSp>
      <p:grpSp>
        <p:nvGrpSpPr>
          <p:cNvPr id="15" name="Group 15"/>
          <p:cNvGrpSpPr/>
          <p:nvPr/>
        </p:nvGrpSpPr>
        <p:grpSpPr>
          <a:xfrm>
            <a:off x="9392102" y="4899256"/>
            <a:ext cx="1028340" cy="102834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10</a:t>
              </a:r>
            </a:p>
          </p:txBody>
        </p:sp>
      </p:grpSp>
      <p:sp>
        <p:nvSpPr>
          <p:cNvPr id="20" name="TextBox 20"/>
          <p:cNvSpPr txBox="1"/>
          <p:nvPr/>
        </p:nvSpPr>
        <p:spPr>
          <a:xfrm>
            <a:off x="10715717" y="3290801"/>
            <a:ext cx="6039598" cy="2008505"/>
          </a:xfrm>
          <a:prstGeom prst="rect">
            <a:avLst/>
          </a:prstGeom>
        </p:spPr>
        <p:txBody>
          <a:bodyPr lIns="0" tIns="0" rIns="0" bIns="0" rtlCol="0" anchor="t">
            <a:spAutoFit/>
          </a:bodyPr>
          <a:lstStyle/>
          <a:p>
            <a:pPr>
              <a:lnSpc>
                <a:spcPts val="3220"/>
              </a:lnSpc>
            </a:pPr>
            <a:r>
              <a:rPr lang="en-US" sz="2300" dirty="0">
                <a:solidFill>
                  <a:srgbClr val="261310"/>
                </a:solidFill>
                <a:latin typeface="Questrial"/>
                <a:ea typeface="Questrial"/>
              </a:rPr>
              <a:t>The solution is then subjected to ultrasonic treatment at 25°C for 120 minutes, resulting in a clear and transparent sol devoid of precipitate and turbidity.</a:t>
            </a:r>
          </a:p>
          <a:p>
            <a:pPr>
              <a:lnSpc>
                <a:spcPts val="3220"/>
              </a:lnSpc>
            </a:pPr>
            <a:endParaRPr lang="en-US" sz="2300" dirty="0">
              <a:solidFill>
                <a:srgbClr val="261310"/>
              </a:solidFill>
              <a:latin typeface="Questrial"/>
              <a:ea typeface="Questrial"/>
            </a:endParaRPr>
          </a:p>
        </p:txBody>
      </p:sp>
      <p:sp>
        <p:nvSpPr>
          <p:cNvPr id="21" name="Freeform 21"/>
          <p:cNvSpPr/>
          <p:nvPr/>
        </p:nvSpPr>
        <p:spPr>
          <a:xfrm rot="1844947">
            <a:off x="15383314" y="1851682"/>
            <a:ext cx="1984871" cy="1626913"/>
          </a:xfrm>
          <a:custGeom>
            <a:avLst/>
            <a:gdLst/>
            <a:ahLst/>
            <a:cxnLst/>
            <a:rect l="l" t="t" r="r" b="b"/>
            <a:pathLst>
              <a:path w="1984871" h="1626913">
                <a:moveTo>
                  <a:pt x="0" y="0"/>
                </a:moveTo>
                <a:lnTo>
                  <a:pt x="1984871" y="0"/>
                </a:lnTo>
                <a:lnTo>
                  <a:pt x="1984871" y="1626912"/>
                </a:lnTo>
                <a:lnTo>
                  <a:pt x="0" y="16269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rot="-5693596">
            <a:off x="13961439" y="1326641"/>
            <a:ext cx="1814864" cy="1487565"/>
          </a:xfrm>
          <a:custGeom>
            <a:avLst/>
            <a:gdLst/>
            <a:ahLst/>
            <a:cxnLst/>
            <a:rect l="l" t="t" r="r" b="b"/>
            <a:pathLst>
              <a:path w="1814864" h="1487565">
                <a:moveTo>
                  <a:pt x="0" y="0"/>
                </a:moveTo>
                <a:lnTo>
                  <a:pt x="1814864" y="0"/>
                </a:lnTo>
                <a:lnTo>
                  <a:pt x="1814864" y="1487565"/>
                </a:lnTo>
                <a:lnTo>
                  <a:pt x="0" y="1487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9392102" y="6441946"/>
            <a:ext cx="1028340" cy="1028340"/>
            <a:chOff x="0" y="0"/>
            <a:chExt cx="1371120" cy="1371120"/>
          </a:xfrm>
        </p:grpSpPr>
        <p:grpSp>
          <p:nvGrpSpPr>
            <p:cNvPr id="24" name="Group 24"/>
            <p:cNvGrpSpPr/>
            <p:nvPr/>
          </p:nvGrpSpPr>
          <p:grpSpPr>
            <a:xfrm>
              <a:off x="0" y="0"/>
              <a:ext cx="1371120" cy="1371120"/>
              <a:chOff x="0" y="0"/>
              <a:chExt cx="812800" cy="812800"/>
            </a:xfrm>
          </p:grpSpPr>
          <p:sp>
            <p:nvSpPr>
              <p:cNvPr id="25" name="Freeform 25"/>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26" name="TextBox 26"/>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11</a:t>
              </a:r>
            </a:p>
          </p:txBody>
        </p:sp>
      </p:grpSp>
      <p:grpSp>
        <p:nvGrpSpPr>
          <p:cNvPr id="28" name="Group 28"/>
          <p:cNvGrpSpPr/>
          <p:nvPr/>
        </p:nvGrpSpPr>
        <p:grpSpPr>
          <a:xfrm>
            <a:off x="9392102" y="7984636"/>
            <a:ext cx="1028340" cy="1028340"/>
            <a:chOff x="0" y="0"/>
            <a:chExt cx="1371120" cy="1371120"/>
          </a:xfrm>
        </p:grpSpPr>
        <p:grpSp>
          <p:nvGrpSpPr>
            <p:cNvPr id="29" name="Group 29"/>
            <p:cNvGrpSpPr/>
            <p:nvPr/>
          </p:nvGrpSpPr>
          <p:grpSpPr>
            <a:xfrm>
              <a:off x="0" y="0"/>
              <a:ext cx="1371120" cy="1371120"/>
              <a:chOff x="0" y="0"/>
              <a:chExt cx="812800" cy="812800"/>
            </a:xfrm>
          </p:grpSpPr>
          <p:sp>
            <p:nvSpPr>
              <p:cNvPr id="30" name="Freeform 30"/>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31" name="TextBox 31"/>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12</a:t>
              </a:r>
            </a:p>
          </p:txBody>
        </p:sp>
      </p:grpSp>
      <p:sp>
        <p:nvSpPr>
          <p:cNvPr id="33" name="Freeform 33"/>
          <p:cNvSpPr/>
          <p:nvPr/>
        </p:nvSpPr>
        <p:spPr>
          <a:xfrm>
            <a:off x="1409590" y="3871646"/>
            <a:ext cx="7687238" cy="3584174"/>
          </a:xfrm>
          <a:custGeom>
            <a:avLst/>
            <a:gdLst/>
            <a:ahLst/>
            <a:cxnLst/>
            <a:rect l="l" t="t" r="r" b="b"/>
            <a:pathLst>
              <a:path w="7687238" h="3584174">
                <a:moveTo>
                  <a:pt x="0" y="0"/>
                </a:moveTo>
                <a:lnTo>
                  <a:pt x="7687237" y="0"/>
                </a:lnTo>
                <a:lnTo>
                  <a:pt x="7687237" y="3584175"/>
                </a:lnTo>
                <a:lnTo>
                  <a:pt x="0" y="3584175"/>
                </a:lnTo>
                <a:lnTo>
                  <a:pt x="0" y="0"/>
                </a:lnTo>
                <a:close/>
              </a:path>
            </a:pathLst>
          </a:custGeom>
          <a:blipFill>
            <a:blip r:embed="rId4"/>
            <a:stretch>
              <a:fillRect/>
            </a:stretch>
          </a:blipFill>
        </p:spPr>
      </p:sp>
      <p:sp>
        <p:nvSpPr>
          <p:cNvPr id="34" name="TextBox 34"/>
          <p:cNvSpPr txBox="1"/>
          <p:nvPr/>
        </p:nvSpPr>
        <p:spPr>
          <a:xfrm>
            <a:off x="10715717" y="5026194"/>
            <a:ext cx="6039598" cy="1208405"/>
          </a:xfrm>
          <a:prstGeom prst="rect">
            <a:avLst/>
          </a:prstGeom>
        </p:spPr>
        <p:txBody>
          <a:bodyPr lIns="0" tIns="0" rIns="0" bIns="0" rtlCol="0" anchor="t">
            <a:spAutoFit/>
          </a:bodyPr>
          <a:lstStyle/>
          <a:p>
            <a:pPr>
              <a:lnSpc>
                <a:spcPts val="3220"/>
              </a:lnSpc>
            </a:pPr>
            <a:r>
              <a:rPr lang="en-US" sz="2300" dirty="0">
                <a:solidFill>
                  <a:srgbClr val="261310"/>
                </a:solidFill>
                <a:latin typeface="Questrial"/>
              </a:rPr>
              <a:t>0.02M NaOH is added to the sol, followed by ultrasonic stirring for 60 minutes.</a:t>
            </a:r>
          </a:p>
          <a:p>
            <a:pPr>
              <a:lnSpc>
                <a:spcPts val="3220"/>
              </a:lnSpc>
            </a:pPr>
            <a:endParaRPr lang="en-US" sz="2300" dirty="0">
              <a:solidFill>
                <a:srgbClr val="261310"/>
              </a:solidFill>
              <a:latin typeface="Questrial"/>
            </a:endParaRPr>
          </a:p>
        </p:txBody>
      </p:sp>
      <p:sp>
        <p:nvSpPr>
          <p:cNvPr id="35" name="TextBox 35"/>
          <p:cNvSpPr txBox="1"/>
          <p:nvPr/>
        </p:nvSpPr>
        <p:spPr>
          <a:xfrm>
            <a:off x="10715717" y="6375271"/>
            <a:ext cx="6039598" cy="1208405"/>
          </a:xfrm>
          <a:prstGeom prst="rect">
            <a:avLst/>
          </a:prstGeom>
        </p:spPr>
        <p:txBody>
          <a:bodyPr lIns="0" tIns="0" rIns="0" bIns="0" rtlCol="0" anchor="t">
            <a:spAutoFit/>
          </a:bodyPr>
          <a:lstStyle/>
          <a:p>
            <a:pPr>
              <a:lnSpc>
                <a:spcPts val="3220"/>
              </a:lnSpc>
            </a:pPr>
            <a:r>
              <a:rPr lang="en-US" sz="2300" dirty="0">
                <a:solidFill>
                  <a:srgbClr val="261310"/>
                </a:solidFill>
                <a:latin typeface="Questrial"/>
              </a:rPr>
              <a:t>The sol is left undisturbed until white precipitates settle at the bottom.</a:t>
            </a:r>
          </a:p>
          <a:p>
            <a:pPr>
              <a:lnSpc>
                <a:spcPts val="3220"/>
              </a:lnSpc>
            </a:pPr>
            <a:endParaRPr lang="en-US" sz="2300" dirty="0">
              <a:solidFill>
                <a:srgbClr val="261310"/>
              </a:solidFill>
              <a:latin typeface="Questrial"/>
            </a:endParaRPr>
          </a:p>
        </p:txBody>
      </p:sp>
      <p:sp>
        <p:nvSpPr>
          <p:cNvPr id="36" name="TextBox 36"/>
          <p:cNvSpPr txBox="1"/>
          <p:nvPr/>
        </p:nvSpPr>
        <p:spPr>
          <a:xfrm>
            <a:off x="10715717" y="7726551"/>
            <a:ext cx="6039598" cy="1608455"/>
          </a:xfrm>
          <a:prstGeom prst="rect">
            <a:avLst/>
          </a:prstGeom>
        </p:spPr>
        <p:txBody>
          <a:bodyPr lIns="0" tIns="0" rIns="0" bIns="0" rtlCol="0" anchor="t">
            <a:spAutoFit/>
          </a:bodyPr>
          <a:lstStyle/>
          <a:p>
            <a:pPr>
              <a:lnSpc>
                <a:spcPts val="3220"/>
              </a:lnSpc>
            </a:pPr>
            <a:r>
              <a:rPr lang="en-US" sz="2300" dirty="0">
                <a:solidFill>
                  <a:srgbClr val="261310"/>
                </a:solidFill>
                <a:latin typeface="Questrial"/>
              </a:rPr>
              <a:t>After precipitation, the precipitates are filtered and rinsed excessively with methanol to remove any remaining starting material.</a:t>
            </a:r>
          </a:p>
          <a:p>
            <a:pPr>
              <a:lnSpc>
                <a:spcPts val="3220"/>
              </a:lnSpc>
            </a:pPr>
            <a:endParaRPr lang="en-US" sz="2300" dirty="0">
              <a:solidFill>
                <a:srgbClr val="261310"/>
              </a:solidFill>
              <a:latin typeface="Questria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4841310" y="836864"/>
            <a:ext cx="8784956" cy="2777890"/>
          </a:xfrm>
          <a:prstGeom prst="rect">
            <a:avLst/>
          </a:prstGeom>
        </p:spPr>
        <p:txBody>
          <a:bodyPr lIns="0" tIns="0" rIns="0" bIns="0" rtlCol="0" anchor="t">
            <a:spAutoFit/>
          </a:bodyPr>
          <a:lstStyle/>
          <a:p>
            <a:pPr algn="ctr">
              <a:lnSpc>
                <a:spcPts val="10958"/>
              </a:lnSpc>
            </a:pPr>
            <a:r>
              <a:rPr lang="en-US" sz="8697">
                <a:solidFill>
                  <a:srgbClr val="261310"/>
                </a:solidFill>
                <a:latin typeface="Grand Cru S Bold"/>
              </a:rPr>
              <a:t>Result &amp;</a:t>
            </a:r>
          </a:p>
          <a:p>
            <a:pPr algn="ctr">
              <a:lnSpc>
                <a:spcPts val="10958"/>
              </a:lnSpc>
            </a:pPr>
            <a:r>
              <a:rPr lang="en-US" sz="8697">
                <a:solidFill>
                  <a:srgbClr val="261310"/>
                </a:solidFill>
                <a:latin typeface="Grand Cru S Bold"/>
              </a:rPr>
              <a:t>Discussion </a:t>
            </a:r>
          </a:p>
        </p:txBody>
      </p:sp>
      <p:sp>
        <p:nvSpPr>
          <p:cNvPr id="10" name="TextBox 10"/>
          <p:cNvSpPr txBox="1"/>
          <p:nvPr/>
        </p:nvSpPr>
        <p:spPr>
          <a:xfrm>
            <a:off x="1028700" y="3939495"/>
            <a:ext cx="16230600" cy="5714756"/>
          </a:xfrm>
          <a:prstGeom prst="rect">
            <a:avLst/>
          </a:prstGeom>
        </p:spPr>
        <p:txBody>
          <a:bodyPr lIns="0" tIns="0" rIns="0" bIns="0" rtlCol="0" anchor="t">
            <a:spAutoFit/>
          </a:bodyPr>
          <a:lstStyle/>
          <a:p>
            <a:pPr algn="ctr">
              <a:lnSpc>
                <a:spcPts val="4103"/>
              </a:lnSpc>
            </a:pPr>
            <a:r>
              <a:rPr lang="en-US" sz="2931" dirty="0">
                <a:solidFill>
                  <a:srgbClr val="261310"/>
                </a:solidFill>
                <a:latin typeface="Questrial"/>
              </a:rPr>
              <a:t>The synthesis of zinc oxide nanoparticles using zinc acetate and sodium hydroxide in an ethanol solution involves a series of chemical reactions. The hydrolysis of zinc acetate produces zinc ions and acetate ions. The hydroxyl groups (-OH) of ethanol molecules then react with the zinc ions to form zinc oxide nanoparticles. The final product is a result of the equilibrium between hydrolysis and condensation reactions.</a:t>
            </a:r>
          </a:p>
          <a:p>
            <a:pPr algn="ctr">
              <a:lnSpc>
                <a:spcPts val="4103"/>
              </a:lnSpc>
            </a:pPr>
            <a:r>
              <a:rPr lang="en-US" sz="2931" dirty="0">
                <a:solidFill>
                  <a:srgbClr val="261310"/>
                </a:solidFill>
                <a:latin typeface="Questrial"/>
              </a:rPr>
              <a:t>The overall chemical reaction to form ZnO nano-powder when sodium hydroxide was used as solvent stated as follow in Eq. (1): </a:t>
            </a:r>
          </a:p>
          <a:p>
            <a:pPr algn="ctr">
              <a:lnSpc>
                <a:spcPts val="4103"/>
              </a:lnSpc>
            </a:pPr>
            <a:r>
              <a:rPr lang="en-US" sz="2931" dirty="0">
                <a:solidFill>
                  <a:srgbClr val="261310"/>
                </a:solidFill>
                <a:latin typeface="Questrial"/>
              </a:rPr>
              <a:t> (Zn(CH3COO)2.2H2O)+ 2NaOH  ZnO + 2NaCH3COO + H2O   (1)</a:t>
            </a:r>
          </a:p>
          <a:p>
            <a:pPr algn="ctr">
              <a:lnSpc>
                <a:spcPts val="4103"/>
              </a:lnSpc>
            </a:pPr>
            <a:endParaRPr lang="en-US" sz="2931" dirty="0">
              <a:solidFill>
                <a:srgbClr val="261310"/>
              </a:solidFill>
              <a:latin typeface="Questrial"/>
            </a:endParaRPr>
          </a:p>
          <a:p>
            <a:pPr algn="ctr">
              <a:lnSpc>
                <a:spcPts val="4103"/>
              </a:lnSpc>
            </a:pPr>
            <a:endParaRPr lang="en-US" sz="2931" dirty="0">
              <a:solidFill>
                <a:srgbClr val="261310"/>
              </a:solidFill>
              <a:latin typeface="Questrial"/>
            </a:endParaRPr>
          </a:p>
          <a:p>
            <a:pPr algn="ctr">
              <a:lnSpc>
                <a:spcPts val="4103"/>
              </a:lnSpc>
            </a:pPr>
            <a:endParaRPr lang="en-US" sz="2931" dirty="0">
              <a:solidFill>
                <a:srgbClr val="261310"/>
              </a:solidFill>
              <a:latin typeface="Questrial"/>
            </a:endParaRPr>
          </a:p>
        </p:txBody>
      </p:sp>
      <p:sp>
        <p:nvSpPr>
          <p:cNvPr id="11" name="Freeform 11"/>
          <p:cNvSpPr/>
          <p:nvPr/>
        </p:nvSpPr>
        <p:spPr>
          <a:xfrm>
            <a:off x="1732981" y="1012678"/>
            <a:ext cx="2601702" cy="2835690"/>
          </a:xfrm>
          <a:custGeom>
            <a:avLst/>
            <a:gdLst/>
            <a:ahLst/>
            <a:cxnLst/>
            <a:rect l="l" t="t" r="r" b="b"/>
            <a:pathLst>
              <a:path w="2601702" h="2835690">
                <a:moveTo>
                  <a:pt x="0" y="0"/>
                </a:moveTo>
                <a:lnTo>
                  <a:pt x="2601702" y="0"/>
                </a:lnTo>
                <a:lnTo>
                  <a:pt x="2601702" y="2835690"/>
                </a:lnTo>
                <a:lnTo>
                  <a:pt x="0" y="2835690"/>
                </a:lnTo>
                <a:lnTo>
                  <a:pt x="0" y="0"/>
                </a:lnTo>
                <a:close/>
              </a:path>
            </a:pathLst>
          </a:custGeom>
          <a:blipFill>
            <a:blip r:embed="rId2"/>
            <a:stretch>
              <a:fillRect l="-12591" t="-7151" r="-12591" b="-7701"/>
            </a:stretch>
          </a:blipFill>
        </p:spPr>
      </p:sp>
      <p:sp>
        <p:nvSpPr>
          <p:cNvPr id="12" name="Freeform 12"/>
          <p:cNvSpPr/>
          <p:nvPr/>
        </p:nvSpPr>
        <p:spPr>
          <a:xfrm>
            <a:off x="13835706" y="884489"/>
            <a:ext cx="2719312" cy="2963878"/>
          </a:xfrm>
          <a:custGeom>
            <a:avLst/>
            <a:gdLst/>
            <a:ahLst/>
            <a:cxnLst/>
            <a:rect l="l" t="t" r="r" b="b"/>
            <a:pathLst>
              <a:path w="2719312" h="2963878">
                <a:moveTo>
                  <a:pt x="0" y="0"/>
                </a:moveTo>
                <a:lnTo>
                  <a:pt x="2719313" y="0"/>
                </a:lnTo>
                <a:lnTo>
                  <a:pt x="2719313" y="2963879"/>
                </a:lnTo>
                <a:lnTo>
                  <a:pt x="0" y="2963879"/>
                </a:lnTo>
                <a:lnTo>
                  <a:pt x="0" y="0"/>
                </a:lnTo>
                <a:close/>
              </a:path>
            </a:pathLst>
          </a:custGeom>
          <a:blipFill>
            <a:blip r:embed="rId2"/>
            <a:stretch>
              <a:fillRect l="-12591" t="-7151" r="-12591" b="-7701"/>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4841310" y="836864"/>
            <a:ext cx="8784956" cy="2777890"/>
          </a:xfrm>
          <a:prstGeom prst="rect">
            <a:avLst/>
          </a:prstGeom>
        </p:spPr>
        <p:txBody>
          <a:bodyPr lIns="0" tIns="0" rIns="0" bIns="0" rtlCol="0" anchor="t">
            <a:spAutoFit/>
          </a:bodyPr>
          <a:lstStyle/>
          <a:p>
            <a:pPr algn="ctr">
              <a:lnSpc>
                <a:spcPts val="10958"/>
              </a:lnSpc>
            </a:pPr>
            <a:r>
              <a:rPr lang="en-US" sz="8697">
                <a:solidFill>
                  <a:srgbClr val="261310"/>
                </a:solidFill>
                <a:latin typeface="Grand Cru S Bold"/>
              </a:rPr>
              <a:t>Result &amp;</a:t>
            </a:r>
          </a:p>
          <a:p>
            <a:pPr algn="ctr">
              <a:lnSpc>
                <a:spcPts val="10958"/>
              </a:lnSpc>
            </a:pPr>
            <a:r>
              <a:rPr lang="en-US" sz="8697">
                <a:solidFill>
                  <a:srgbClr val="261310"/>
                </a:solidFill>
                <a:latin typeface="Grand Cru S Bold"/>
              </a:rPr>
              <a:t>Discussion </a:t>
            </a:r>
          </a:p>
        </p:txBody>
      </p:sp>
      <p:sp>
        <p:nvSpPr>
          <p:cNvPr id="10" name="TextBox 10"/>
          <p:cNvSpPr txBox="1"/>
          <p:nvPr/>
        </p:nvSpPr>
        <p:spPr>
          <a:xfrm>
            <a:off x="1187548" y="3954005"/>
            <a:ext cx="15912904" cy="4688198"/>
          </a:xfrm>
          <a:prstGeom prst="rect">
            <a:avLst/>
          </a:prstGeom>
        </p:spPr>
        <p:txBody>
          <a:bodyPr lIns="0" tIns="0" rIns="0" bIns="0" rtlCol="0" anchor="t">
            <a:spAutoFit/>
          </a:bodyPr>
          <a:lstStyle/>
          <a:p>
            <a:pPr algn="ctr">
              <a:lnSpc>
                <a:spcPts val="4630"/>
              </a:lnSpc>
            </a:pPr>
            <a:endParaRPr dirty="0"/>
          </a:p>
          <a:p>
            <a:pPr algn="ctr">
              <a:lnSpc>
                <a:spcPts val="4630"/>
              </a:lnSpc>
            </a:pPr>
            <a:r>
              <a:rPr lang="en-US" sz="3307" dirty="0">
                <a:solidFill>
                  <a:srgbClr val="261310"/>
                </a:solidFill>
                <a:latin typeface="Questrial"/>
              </a:rPr>
              <a:t> Zinc hydroxide acetate is an intermediate product of the hydrolysis reaction, formed in the presence of H2O and OH- ions. It can be easily transformed into ZnO at higher temperature and with prolonged refluxing. Sodium acetate is water soluble and could therefore be removed from the end product. High purity ZnO nano-powder could therefore be obtained successfully by sol gel technique</a:t>
            </a:r>
          </a:p>
          <a:p>
            <a:pPr algn="ctr">
              <a:lnSpc>
                <a:spcPts val="4630"/>
              </a:lnSpc>
            </a:pPr>
            <a:endParaRPr lang="en-US" sz="3307" dirty="0">
              <a:solidFill>
                <a:srgbClr val="261310"/>
              </a:solidFill>
              <a:latin typeface="Questrial"/>
            </a:endParaRPr>
          </a:p>
          <a:p>
            <a:pPr algn="ctr">
              <a:lnSpc>
                <a:spcPts val="4630"/>
              </a:lnSpc>
            </a:pPr>
            <a:endParaRPr lang="en-US" sz="3307" dirty="0">
              <a:solidFill>
                <a:srgbClr val="261310"/>
              </a:solidFill>
              <a:latin typeface="Questrial"/>
            </a:endParaRPr>
          </a:p>
        </p:txBody>
      </p:sp>
      <p:sp>
        <p:nvSpPr>
          <p:cNvPr id="11" name="Freeform 11"/>
          <p:cNvSpPr/>
          <p:nvPr/>
        </p:nvSpPr>
        <p:spPr>
          <a:xfrm>
            <a:off x="1732981" y="1012678"/>
            <a:ext cx="2601702" cy="2835690"/>
          </a:xfrm>
          <a:custGeom>
            <a:avLst/>
            <a:gdLst/>
            <a:ahLst/>
            <a:cxnLst/>
            <a:rect l="l" t="t" r="r" b="b"/>
            <a:pathLst>
              <a:path w="2601702" h="2835690">
                <a:moveTo>
                  <a:pt x="0" y="0"/>
                </a:moveTo>
                <a:lnTo>
                  <a:pt x="2601702" y="0"/>
                </a:lnTo>
                <a:lnTo>
                  <a:pt x="2601702" y="2835690"/>
                </a:lnTo>
                <a:lnTo>
                  <a:pt x="0" y="2835690"/>
                </a:lnTo>
                <a:lnTo>
                  <a:pt x="0" y="0"/>
                </a:lnTo>
                <a:close/>
              </a:path>
            </a:pathLst>
          </a:custGeom>
          <a:blipFill>
            <a:blip r:embed="rId2"/>
            <a:stretch>
              <a:fillRect l="-12591" t="-7151" r="-12591" b="-7701"/>
            </a:stretch>
          </a:blipFill>
        </p:spPr>
      </p:sp>
      <p:sp>
        <p:nvSpPr>
          <p:cNvPr id="12" name="Freeform 12"/>
          <p:cNvSpPr/>
          <p:nvPr/>
        </p:nvSpPr>
        <p:spPr>
          <a:xfrm>
            <a:off x="13835706" y="884489"/>
            <a:ext cx="2719312" cy="2963878"/>
          </a:xfrm>
          <a:custGeom>
            <a:avLst/>
            <a:gdLst/>
            <a:ahLst/>
            <a:cxnLst/>
            <a:rect l="l" t="t" r="r" b="b"/>
            <a:pathLst>
              <a:path w="2719312" h="2963878">
                <a:moveTo>
                  <a:pt x="0" y="0"/>
                </a:moveTo>
                <a:lnTo>
                  <a:pt x="2719313" y="0"/>
                </a:lnTo>
                <a:lnTo>
                  <a:pt x="2719313" y="2963879"/>
                </a:lnTo>
                <a:lnTo>
                  <a:pt x="0" y="2963879"/>
                </a:lnTo>
                <a:lnTo>
                  <a:pt x="0" y="0"/>
                </a:lnTo>
                <a:close/>
              </a:path>
            </a:pathLst>
          </a:custGeom>
          <a:blipFill>
            <a:blip r:embed="rId2"/>
            <a:stretch>
              <a:fillRect l="-12591" t="-7151" r="-12591" b="-7701"/>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19050"/>
                <a:ext cx="4520279" cy="2460229"/>
              </a:xfrm>
              <a:prstGeom prst="rect">
                <a:avLst/>
              </a:prstGeom>
            </p:spPr>
            <p:txBody>
              <a:bodyPr lIns="50800" tIns="50800" rIns="50800" bIns="50800" rtlCol="0" anchor="ctr"/>
              <a:lstStyle/>
              <a:p>
                <a:pPr algn="ctr">
                  <a:lnSpc>
                    <a:spcPts val="3779"/>
                  </a:lnSpc>
                </a:pPr>
                <a:endParaRPr/>
              </a:p>
            </p:txBody>
          </p:sp>
        </p:grpSp>
      </p:grpSp>
      <p:sp>
        <p:nvSpPr>
          <p:cNvPr id="9" name="TextBox 9"/>
          <p:cNvSpPr txBox="1"/>
          <p:nvPr/>
        </p:nvSpPr>
        <p:spPr>
          <a:xfrm>
            <a:off x="2410262" y="857250"/>
            <a:ext cx="9452351" cy="3087371"/>
          </a:xfrm>
          <a:prstGeom prst="rect">
            <a:avLst/>
          </a:prstGeom>
        </p:spPr>
        <p:txBody>
          <a:bodyPr lIns="0" tIns="0" rIns="0" bIns="0" rtlCol="0" anchor="t">
            <a:spAutoFit/>
          </a:bodyPr>
          <a:lstStyle/>
          <a:p>
            <a:pPr>
              <a:lnSpc>
                <a:spcPts val="12319"/>
              </a:lnSpc>
            </a:pPr>
            <a:r>
              <a:rPr lang="en-US" sz="8799">
                <a:solidFill>
                  <a:srgbClr val="261310"/>
                </a:solidFill>
                <a:latin typeface="Grand Cru S Bold"/>
              </a:rPr>
              <a:t>Morphological</a:t>
            </a:r>
          </a:p>
          <a:p>
            <a:pPr>
              <a:lnSpc>
                <a:spcPts val="12319"/>
              </a:lnSpc>
              <a:spcBef>
                <a:spcPct val="0"/>
              </a:spcBef>
            </a:pPr>
            <a:r>
              <a:rPr lang="en-US" sz="8799">
                <a:solidFill>
                  <a:srgbClr val="261310"/>
                </a:solidFill>
                <a:latin typeface="Grand Cru S Bold"/>
              </a:rPr>
              <a:t>Study </a:t>
            </a:r>
          </a:p>
        </p:txBody>
      </p:sp>
      <p:grpSp>
        <p:nvGrpSpPr>
          <p:cNvPr id="10" name="Group 10"/>
          <p:cNvGrpSpPr/>
          <p:nvPr/>
        </p:nvGrpSpPr>
        <p:grpSpPr>
          <a:xfrm>
            <a:off x="2410262" y="4161925"/>
            <a:ext cx="1028340" cy="1028340"/>
            <a:chOff x="0" y="0"/>
            <a:chExt cx="1371120" cy="1371120"/>
          </a:xfrm>
        </p:grpSpPr>
        <p:grpSp>
          <p:nvGrpSpPr>
            <p:cNvPr id="11" name="Group 11"/>
            <p:cNvGrpSpPr/>
            <p:nvPr/>
          </p:nvGrpSpPr>
          <p:grpSpPr>
            <a:xfrm>
              <a:off x="0" y="0"/>
              <a:ext cx="1371120" cy="1371120"/>
              <a:chOff x="0" y="0"/>
              <a:chExt cx="812800" cy="812800"/>
            </a:xfrm>
          </p:grpSpPr>
          <p:sp>
            <p:nvSpPr>
              <p:cNvPr id="12" name="Freeform 12"/>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01</a:t>
              </a:r>
            </a:p>
          </p:txBody>
        </p:sp>
      </p:grpSp>
      <p:grpSp>
        <p:nvGrpSpPr>
          <p:cNvPr id="15" name="Group 15"/>
          <p:cNvGrpSpPr/>
          <p:nvPr/>
        </p:nvGrpSpPr>
        <p:grpSpPr>
          <a:xfrm>
            <a:off x="2410262" y="5771317"/>
            <a:ext cx="1028340" cy="1028340"/>
            <a:chOff x="0" y="0"/>
            <a:chExt cx="1371120" cy="1371120"/>
          </a:xfrm>
        </p:grpSpPr>
        <p:grpSp>
          <p:nvGrpSpPr>
            <p:cNvPr id="16" name="Group 16"/>
            <p:cNvGrpSpPr/>
            <p:nvPr/>
          </p:nvGrpSpPr>
          <p:grpSpPr>
            <a:xfrm>
              <a:off x="0" y="0"/>
              <a:ext cx="1371120" cy="1371120"/>
              <a:chOff x="0" y="0"/>
              <a:chExt cx="812800" cy="812800"/>
            </a:xfrm>
          </p:grpSpPr>
          <p:sp>
            <p:nvSpPr>
              <p:cNvPr id="17" name="Freeform 17"/>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02</a:t>
              </a:r>
            </a:p>
          </p:txBody>
        </p:sp>
      </p:grpSp>
      <p:sp>
        <p:nvSpPr>
          <p:cNvPr id="20" name="TextBox 20"/>
          <p:cNvSpPr txBox="1"/>
          <p:nvPr/>
        </p:nvSpPr>
        <p:spPr>
          <a:xfrm>
            <a:off x="3866431" y="4248740"/>
            <a:ext cx="6075138" cy="622936"/>
          </a:xfrm>
          <a:prstGeom prst="rect">
            <a:avLst/>
          </a:prstGeom>
        </p:spPr>
        <p:txBody>
          <a:bodyPr lIns="0" tIns="0" rIns="0" bIns="0" rtlCol="0" anchor="t">
            <a:spAutoFit/>
          </a:bodyPr>
          <a:lstStyle/>
          <a:p>
            <a:pPr>
              <a:lnSpc>
                <a:spcPts val="5039"/>
              </a:lnSpc>
            </a:pPr>
            <a:r>
              <a:rPr lang="en-US" sz="3599">
                <a:solidFill>
                  <a:srgbClr val="261310"/>
                </a:solidFill>
                <a:latin typeface="Questrial"/>
              </a:rPr>
              <a:t>X-Ray Diffractometer (XRD)</a:t>
            </a:r>
          </a:p>
        </p:txBody>
      </p:sp>
      <p:sp>
        <p:nvSpPr>
          <p:cNvPr id="21" name="TextBox 21"/>
          <p:cNvSpPr txBox="1"/>
          <p:nvPr/>
        </p:nvSpPr>
        <p:spPr>
          <a:xfrm>
            <a:off x="3707691" y="5695117"/>
            <a:ext cx="7748488" cy="1261111"/>
          </a:xfrm>
          <a:prstGeom prst="rect">
            <a:avLst/>
          </a:prstGeom>
        </p:spPr>
        <p:txBody>
          <a:bodyPr lIns="0" tIns="0" rIns="0" bIns="0" rtlCol="0" anchor="t">
            <a:spAutoFit/>
          </a:bodyPr>
          <a:lstStyle/>
          <a:p>
            <a:pPr>
              <a:lnSpc>
                <a:spcPts val="5039"/>
              </a:lnSpc>
            </a:pPr>
            <a:r>
              <a:rPr lang="en-US" sz="3599">
                <a:solidFill>
                  <a:srgbClr val="261310"/>
                </a:solidFill>
                <a:latin typeface="Questrial"/>
              </a:rPr>
              <a:t> Field Emission Scanning Electron         Microscope (FE-SEM)</a:t>
            </a:r>
          </a:p>
        </p:txBody>
      </p:sp>
      <p:grpSp>
        <p:nvGrpSpPr>
          <p:cNvPr id="22" name="Group 22"/>
          <p:cNvGrpSpPr/>
          <p:nvPr/>
        </p:nvGrpSpPr>
        <p:grpSpPr>
          <a:xfrm>
            <a:off x="2410262" y="7380682"/>
            <a:ext cx="1028340" cy="1028340"/>
            <a:chOff x="0" y="0"/>
            <a:chExt cx="1371120" cy="1371120"/>
          </a:xfrm>
        </p:grpSpPr>
        <p:grpSp>
          <p:nvGrpSpPr>
            <p:cNvPr id="23" name="Group 23"/>
            <p:cNvGrpSpPr/>
            <p:nvPr/>
          </p:nvGrpSpPr>
          <p:grpSpPr>
            <a:xfrm>
              <a:off x="0" y="0"/>
              <a:ext cx="1371120" cy="1371120"/>
              <a:chOff x="0" y="0"/>
              <a:chExt cx="812800" cy="812800"/>
            </a:xfrm>
          </p:grpSpPr>
          <p:sp>
            <p:nvSpPr>
              <p:cNvPr id="24" name="Freeform 24"/>
              <p:cNvSpPr/>
              <p:nvPr/>
            </p:nvSpPr>
            <p:spPr>
              <a:xfrm>
                <a:off x="0" y="0"/>
                <a:ext cx="812800" cy="812800"/>
              </a:xfrm>
              <a:custGeom>
                <a:avLst/>
                <a:gdLst/>
                <a:ahLst/>
                <a:cxnLst/>
                <a:rect l="l" t="t" r="r" b="b"/>
                <a:pathLst>
                  <a:path w="812800" h="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id="25" name="TextBox 25"/>
              <p:cNvSpPr txBox="1"/>
              <p:nvPr/>
            </p:nvSpPr>
            <p:spPr>
              <a:xfrm>
                <a:off x="38100" y="-9525"/>
                <a:ext cx="736600" cy="7842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0201" y="102418"/>
              <a:ext cx="1230718" cy="121390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29LT Adir Semi-Bold"/>
                </a:rPr>
                <a:t>03</a:t>
              </a:r>
            </a:p>
          </p:txBody>
        </p:sp>
      </p:grpSp>
      <p:sp>
        <p:nvSpPr>
          <p:cNvPr id="27" name="TextBox 27"/>
          <p:cNvSpPr txBox="1"/>
          <p:nvPr/>
        </p:nvSpPr>
        <p:spPr>
          <a:xfrm>
            <a:off x="3866431" y="7545284"/>
            <a:ext cx="7748488" cy="622936"/>
          </a:xfrm>
          <a:prstGeom prst="rect">
            <a:avLst/>
          </a:prstGeom>
        </p:spPr>
        <p:txBody>
          <a:bodyPr lIns="0" tIns="0" rIns="0" bIns="0" rtlCol="0" anchor="t">
            <a:spAutoFit/>
          </a:bodyPr>
          <a:lstStyle/>
          <a:p>
            <a:pPr>
              <a:lnSpc>
                <a:spcPts val="5039"/>
              </a:lnSpc>
            </a:pPr>
            <a:r>
              <a:rPr lang="en-US" sz="3599">
                <a:solidFill>
                  <a:srgbClr val="261310"/>
                </a:solidFill>
                <a:latin typeface="Questrial"/>
              </a:rPr>
              <a:t>Uv ray analysis</a:t>
            </a:r>
          </a:p>
        </p:txBody>
      </p:sp>
      <p:sp>
        <p:nvSpPr>
          <p:cNvPr id="28" name="Freeform 28"/>
          <p:cNvSpPr/>
          <p:nvPr/>
        </p:nvSpPr>
        <p:spPr>
          <a:xfrm>
            <a:off x="12494764" y="1297511"/>
            <a:ext cx="3952471" cy="7691978"/>
          </a:xfrm>
          <a:custGeom>
            <a:avLst/>
            <a:gdLst/>
            <a:ahLst/>
            <a:cxnLst/>
            <a:rect l="l" t="t" r="r" b="b"/>
            <a:pathLst>
              <a:path w="3952471" h="7691978">
                <a:moveTo>
                  <a:pt x="0" y="0"/>
                </a:moveTo>
                <a:lnTo>
                  <a:pt x="3952472" y="0"/>
                </a:lnTo>
                <a:lnTo>
                  <a:pt x="3952472" y="7691978"/>
                </a:lnTo>
                <a:lnTo>
                  <a:pt x="0" y="76919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934</Words>
  <Application>Microsoft Office PowerPoint</Application>
  <PresentationFormat>Custom</PresentationFormat>
  <Paragraphs>103</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Tw Cen MT Condensed Extra Bold</vt:lpstr>
      <vt:lpstr>Canva Sans Bold</vt:lpstr>
      <vt:lpstr>Calibri</vt:lpstr>
      <vt:lpstr>Arial</vt:lpstr>
      <vt:lpstr>Questrial</vt:lpstr>
      <vt:lpstr>29LT Adir Semi-Bold</vt:lpstr>
      <vt:lpstr>Grand Cru S Bold</vt:lpstr>
      <vt:lpstr>Grand Cru S</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Green Illustrative Science Project Presentation</dc:title>
  <cp:lastModifiedBy>Soumya Ranjan</cp:lastModifiedBy>
  <cp:revision>2</cp:revision>
  <dcterms:created xsi:type="dcterms:W3CDTF">2006-08-16T00:00:00Z</dcterms:created>
  <dcterms:modified xsi:type="dcterms:W3CDTF">2023-12-20T09:53:13Z</dcterms:modified>
  <dc:identifier>DAF168njJ4E</dc:identifier>
</cp:coreProperties>
</file>